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63" r:id="rId3"/>
    <p:sldId id="260" r:id="rId4"/>
    <p:sldId id="261" r:id="rId5"/>
    <p:sldId id="262" r:id="rId6"/>
    <p:sldId id="279" r:id="rId7"/>
    <p:sldId id="280" r:id="rId8"/>
    <p:sldId id="266" r:id="rId9"/>
    <p:sldId id="267" r:id="rId10"/>
    <p:sldId id="268" r:id="rId11"/>
    <p:sldId id="269" r:id="rId12"/>
    <p:sldId id="270" r:id="rId13"/>
    <p:sldId id="271" r:id="rId14"/>
    <p:sldId id="272" r:id="rId15"/>
    <p:sldId id="273" r:id="rId16"/>
    <p:sldId id="274" r:id="rId17"/>
    <p:sldId id="275" r:id="rId18"/>
    <p:sldId id="281" r:id="rId19"/>
    <p:sldId id="277" r:id="rId20"/>
    <p:sldId id="278" r:id="rId21"/>
  </p:sldIdLst>
  <p:sldSz cx="9144000" cy="6858000" type="screen4x3"/>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960F"/>
    <a:srgbClr val="0F2555"/>
    <a:srgbClr val="0F1D39"/>
    <a:srgbClr val="081E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35" autoAdjust="0"/>
  </p:normalViewPr>
  <p:slideViewPr>
    <p:cSldViewPr>
      <p:cViewPr varScale="1">
        <p:scale>
          <a:sx n="66" d="100"/>
          <a:sy n="66" d="100"/>
        </p:scale>
        <p:origin x="193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2BDD6F-6EA8-4EE4-AD5C-AA5B6819AAEA}" type="doc">
      <dgm:prSet loTypeId="urn:microsoft.com/office/officeart/2008/layout/AlternatingHexagons" loCatId="list" qsTypeId="urn:microsoft.com/office/officeart/2005/8/quickstyle/simple2" qsCatId="simple" csTypeId="urn:microsoft.com/office/officeart/2005/8/colors/accent1_2" csCatId="accent1" phldr="1"/>
      <dgm:spPr/>
      <dgm:t>
        <a:bodyPr/>
        <a:lstStyle/>
        <a:p>
          <a:endParaRPr lang="es-CO"/>
        </a:p>
      </dgm:t>
    </dgm:pt>
    <dgm:pt modelId="{C0AF9146-72F1-4236-84B7-72F80E76AB18}">
      <dgm:prSet phldrT="[Texto]" custT="1"/>
      <dgm:spPr/>
      <dgm:t>
        <a:bodyPr/>
        <a:lstStyle/>
        <a:p>
          <a:r>
            <a:rPr lang="es-CO" sz="1000" dirty="0">
              <a:latin typeface="Century Gothic" pitchFamily="34" charset="0"/>
            </a:rPr>
            <a:t>Universidad de los Llanos.</a:t>
          </a:r>
        </a:p>
      </dgm:t>
    </dgm:pt>
    <dgm:pt modelId="{A5745FFA-0109-47F6-94C8-0D2F22F422AD}" type="parTrans" cxnId="{929CFA5B-2CCD-40B9-A2B5-D764A3DB2466}">
      <dgm:prSet/>
      <dgm:spPr/>
      <dgm:t>
        <a:bodyPr/>
        <a:lstStyle/>
        <a:p>
          <a:endParaRPr lang="es-CO">
            <a:latin typeface="Century Gothic" pitchFamily="34" charset="0"/>
          </a:endParaRPr>
        </a:p>
      </dgm:t>
    </dgm:pt>
    <dgm:pt modelId="{3DBD1650-4356-48FD-AE9A-EBF7AAA62942}" type="sibTrans" cxnId="{929CFA5B-2CCD-40B9-A2B5-D764A3DB2466}">
      <dgm:prSet custT="1"/>
      <dgm:spPr/>
      <dgm:t>
        <a:bodyPr/>
        <a:lstStyle/>
        <a:p>
          <a:r>
            <a:rPr lang="es-CO" sz="1100" dirty="0">
              <a:latin typeface="Century Gothic" pitchFamily="34" charset="0"/>
            </a:rPr>
            <a:t>Enfermedad </a:t>
          </a:r>
          <a:r>
            <a:rPr lang="es-CO" sz="1100" dirty="0" err="1">
              <a:latin typeface="Century Gothic" pitchFamily="34" charset="0"/>
            </a:rPr>
            <a:t>Moniliasis</a:t>
          </a:r>
          <a:r>
            <a:rPr lang="es-CO" sz="1100" dirty="0">
              <a:latin typeface="Century Gothic" pitchFamily="34" charset="0"/>
            </a:rPr>
            <a:t>.</a:t>
          </a:r>
        </a:p>
      </dgm:t>
    </dgm:pt>
    <dgm:pt modelId="{7985A963-9BC5-47B0-8D10-BEF23091C669}">
      <dgm:prSet phldrT="[Texto]" custT="1"/>
      <dgm:spPr/>
      <dgm:t>
        <a:bodyPr/>
        <a:lstStyle/>
        <a:p>
          <a:r>
            <a:rPr lang="es-CO" sz="1050" dirty="0">
              <a:latin typeface="Century Gothic" pitchFamily="34" charset="0"/>
            </a:rPr>
            <a:t>Extensión de 1200 metros cuadrados.</a:t>
          </a:r>
        </a:p>
      </dgm:t>
    </dgm:pt>
    <dgm:pt modelId="{0B634354-D90D-4197-BD96-9F4CB344F316}" type="parTrans" cxnId="{13031166-9C54-497E-9E3C-B3B52B7CECB5}">
      <dgm:prSet/>
      <dgm:spPr/>
      <dgm:t>
        <a:bodyPr/>
        <a:lstStyle/>
        <a:p>
          <a:endParaRPr lang="es-CO">
            <a:latin typeface="Century Gothic" pitchFamily="34" charset="0"/>
          </a:endParaRPr>
        </a:p>
      </dgm:t>
    </dgm:pt>
    <dgm:pt modelId="{A7952883-7D96-4956-8FD9-D0F6A8E3EE8E}" type="sibTrans" cxnId="{13031166-9C54-497E-9E3C-B3B52B7CECB5}">
      <dgm:prSet custT="1"/>
      <dgm:spPr/>
      <dgm:t>
        <a:bodyPr/>
        <a:lstStyle/>
        <a:p>
          <a:r>
            <a:rPr lang="es-CO" sz="1050" dirty="0">
              <a:latin typeface="Century Gothic" pitchFamily="34" charset="0"/>
            </a:rPr>
            <a:t>Temperatura, lluvias, y viento.</a:t>
          </a:r>
        </a:p>
      </dgm:t>
    </dgm:pt>
    <dgm:pt modelId="{2540FEBD-EACF-4DCE-97C0-1590D24A8677}">
      <dgm:prSet phldrT="[Texto]" custT="1"/>
      <dgm:spPr/>
      <dgm:t>
        <a:bodyPr/>
        <a:lstStyle/>
        <a:p>
          <a:r>
            <a:rPr lang="es-CO" sz="1000" dirty="0">
              <a:latin typeface="Century Gothic" pitchFamily="34" charset="0"/>
            </a:rPr>
            <a:t>Misma edad para todos los árboles del terreno</a:t>
          </a:r>
        </a:p>
      </dgm:t>
    </dgm:pt>
    <dgm:pt modelId="{AA735858-5FB6-4B3E-906F-959406B41E4A}" type="parTrans" cxnId="{B0C9627B-7172-4C17-9733-1AD526F06593}">
      <dgm:prSet/>
      <dgm:spPr/>
      <dgm:t>
        <a:bodyPr/>
        <a:lstStyle/>
        <a:p>
          <a:endParaRPr lang="es-CO">
            <a:latin typeface="Century Gothic" pitchFamily="34" charset="0"/>
          </a:endParaRPr>
        </a:p>
      </dgm:t>
    </dgm:pt>
    <dgm:pt modelId="{288EAB43-DF73-4F70-85B4-471FC9BDAF46}" type="sibTrans" cxnId="{B0C9627B-7172-4C17-9733-1AD526F06593}">
      <dgm:prSet custT="1"/>
      <dgm:spPr/>
      <dgm:t>
        <a:bodyPr/>
        <a:lstStyle/>
        <a:p>
          <a:r>
            <a:rPr lang="es-CO" sz="1400" dirty="0">
              <a:latin typeface="Century Gothic" pitchFamily="34" charset="0"/>
            </a:rPr>
            <a:t>Un solo tipo de clon cultivado. </a:t>
          </a:r>
        </a:p>
      </dgm:t>
    </dgm:pt>
    <dgm:pt modelId="{7F56B5AE-33A2-449E-9BF8-2C00156CC8A3}">
      <dgm:prSet custT="1"/>
      <dgm:spPr/>
      <dgm:t>
        <a:bodyPr/>
        <a:lstStyle/>
        <a:p>
          <a:r>
            <a:rPr lang="es-CO" sz="1200" dirty="0">
              <a:latin typeface="Century Gothic" pitchFamily="34" charset="0"/>
            </a:rPr>
            <a:t>Árbol sano: min 40-50 mazorcas, </a:t>
          </a:r>
          <a:r>
            <a:rPr lang="es-CO" sz="1200" dirty="0" err="1">
              <a:latin typeface="Century Gothic" pitchFamily="34" charset="0"/>
            </a:rPr>
            <a:t>máx</a:t>
          </a:r>
          <a:r>
            <a:rPr lang="es-CO" sz="1200" dirty="0">
              <a:latin typeface="Century Gothic" pitchFamily="34" charset="0"/>
            </a:rPr>
            <a:t> 100.</a:t>
          </a:r>
        </a:p>
      </dgm:t>
    </dgm:pt>
    <dgm:pt modelId="{E690EE8D-79E7-4D6A-877F-CB867C2B231D}" type="parTrans" cxnId="{10EF46CF-6FA5-47ED-8B42-77C09F154213}">
      <dgm:prSet/>
      <dgm:spPr/>
      <dgm:t>
        <a:bodyPr/>
        <a:lstStyle/>
        <a:p>
          <a:endParaRPr lang="es-CO">
            <a:latin typeface="Century Gothic" pitchFamily="34" charset="0"/>
          </a:endParaRPr>
        </a:p>
      </dgm:t>
    </dgm:pt>
    <dgm:pt modelId="{30837C13-C8B8-45C4-B5B5-053E80501B34}" type="sibTrans" cxnId="{10EF46CF-6FA5-47ED-8B42-77C09F154213}">
      <dgm:prSet/>
      <dgm:spPr/>
      <dgm:t>
        <a:bodyPr/>
        <a:lstStyle/>
        <a:p>
          <a:r>
            <a:rPr lang="es-CO" dirty="0">
              <a:latin typeface="Century Gothic" pitchFamily="34" charset="0"/>
            </a:rPr>
            <a:t>No se toman en cuenta factores externos.</a:t>
          </a:r>
        </a:p>
      </dgm:t>
    </dgm:pt>
    <dgm:pt modelId="{1F3432BE-8E5D-44A6-BF76-FD2C31123E43}" type="pres">
      <dgm:prSet presAssocID="{872BDD6F-6EA8-4EE4-AD5C-AA5B6819AAEA}" presName="Name0" presStyleCnt="0">
        <dgm:presLayoutVars>
          <dgm:chMax/>
          <dgm:chPref/>
          <dgm:dir val="rev"/>
          <dgm:animLvl val="lvl"/>
        </dgm:presLayoutVars>
      </dgm:prSet>
      <dgm:spPr/>
    </dgm:pt>
    <dgm:pt modelId="{E7A2034A-5F7C-456F-B8B6-BBAC0CBBB552}" type="pres">
      <dgm:prSet presAssocID="{C0AF9146-72F1-4236-84B7-72F80E76AB18}" presName="composite" presStyleCnt="0"/>
      <dgm:spPr/>
    </dgm:pt>
    <dgm:pt modelId="{22F53EE9-06A1-439A-8D2C-2DAB39EC7637}" type="pres">
      <dgm:prSet presAssocID="{C0AF9146-72F1-4236-84B7-72F80E76AB18}" presName="Parent1" presStyleLbl="node1" presStyleIdx="0" presStyleCnt="8">
        <dgm:presLayoutVars>
          <dgm:chMax val="1"/>
          <dgm:chPref val="1"/>
          <dgm:bulletEnabled val="1"/>
        </dgm:presLayoutVars>
      </dgm:prSet>
      <dgm:spPr/>
    </dgm:pt>
    <dgm:pt modelId="{C38C9AE7-2FA6-4A39-958C-88C41833CDE5}" type="pres">
      <dgm:prSet presAssocID="{C0AF9146-72F1-4236-84B7-72F80E76AB18}" presName="Childtext1" presStyleLbl="revTx" presStyleIdx="0" presStyleCnt="4">
        <dgm:presLayoutVars>
          <dgm:chMax val="0"/>
          <dgm:chPref val="0"/>
          <dgm:bulletEnabled val="1"/>
        </dgm:presLayoutVars>
      </dgm:prSet>
      <dgm:spPr/>
    </dgm:pt>
    <dgm:pt modelId="{EC95EAEA-377A-44C0-B1DB-301248469219}" type="pres">
      <dgm:prSet presAssocID="{C0AF9146-72F1-4236-84B7-72F80E76AB18}" presName="BalanceSpacing" presStyleCnt="0"/>
      <dgm:spPr/>
    </dgm:pt>
    <dgm:pt modelId="{2F3E3C24-C752-4E94-8F25-3A55541E94DE}" type="pres">
      <dgm:prSet presAssocID="{C0AF9146-72F1-4236-84B7-72F80E76AB18}" presName="BalanceSpacing1" presStyleCnt="0"/>
      <dgm:spPr/>
    </dgm:pt>
    <dgm:pt modelId="{94EF04E6-20F5-4223-87E4-97D9A3291FD0}" type="pres">
      <dgm:prSet presAssocID="{3DBD1650-4356-48FD-AE9A-EBF7AAA62942}" presName="Accent1Text" presStyleLbl="node1" presStyleIdx="1" presStyleCnt="8"/>
      <dgm:spPr/>
    </dgm:pt>
    <dgm:pt modelId="{093AFFC9-6CFE-49F5-81E1-654AF9C9AA56}" type="pres">
      <dgm:prSet presAssocID="{3DBD1650-4356-48FD-AE9A-EBF7AAA62942}" presName="spaceBetweenRectangles" presStyleCnt="0"/>
      <dgm:spPr/>
    </dgm:pt>
    <dgm:pt modelId="{7C6B6DD2-ECFE-414C-A254-2F1BB251307F}" type="pres">
      <dgm:prSet presAssocID="{7985A963-9BC5-47B0-8D10-BEF23091C669}" presName="composite" presStyleCnt="0"/>
      <dgm:spPr/>
    </dgm:pt>
    <dgm:pt modelId="{7BBAB3E6-EE3D-4FC3-B93E-5396F30DD0A7}" type="pres">
      <dgm:prSet presAssocID="{7985A963-9BC5-47B0-8D10-BEF23091C669}" presName="Parent1" presStyleLbl="node1" presStyleIdx="2" presStyleCnt="8">
        <dgm:presLayoutVars>
          <dgm:chMax val="1"/>
          <dgm:chPref val="1"/>
          <dgm:bulletEnabled val="1"/>
        </dgm:presLayoutVars>
      </dgm:prSet>
      <dgm:spPr/>
    </dgm:pt>
    <dgm:pt modelId="{A3F899CA-2675-4863-A9FD-68F845C94BBE}" type="pres">
      <dgm:prSet presAssocID="{7985A963-9BC5-47B0-8D10-BEF23091C669}" presName="Childtext1" presStyleLbl="revTx" presStyleIdx="1" presStyleCnt="4">
        <dgm:presLayoutVars>
          <dgm:chMax val="0"/>
          <dgm:chPref val="0"/>
          <dgm:bulletEnabled val="1"/>
        </dgm:presLayoutVars>
      </dgm:prSet>
      <dgm:spPr/>
    </dgm:pt>
    <dgm:pt modelId="{6F568E53-C7F7-4711-8834-CF8D23E7797D}" type="pres">
      <dgm:prSet presAssocID="{7985A963-9BC5-47B0-8D10-BEF23091C669}" presName="BalanceSpacing" presStyleCnt="0"/>
      <dgm:spPr/>
    </dgm:pt>
    <dgm:pt modelId="{EB512D31-BB9C-4024-BE5F-B673932DC30F}" type="pres">
      <dgm:prSet presAssocID="{7985A963-9BC5-47B0-8D10-BEF23091C669}" presName="BalanceSpacing1" presStyleCnt="0"/>
      <dgm:spPr/>
    </dgm:pt>
    <dgm:pt modelId="{AC1E01F1-2412-4731-BF35-AF3A42FECBEB}" type="pres">
      <dgm:prSet presAssocID="{A7952883-7D96-4956-8FD9-D0F6A8E3EE8E}" presName="Accent1Text" presStyleLbl="node1" presStyleIdx="3" presStyleCnt="8"/>
      <dgm:spPr/>
    </dgm:pt>
    <dgm:pt modelId="{D357D725-4E10-4793-A2C6-8F6B63DF457F}" type="pres">
      <dgm:prSet presAssocID="{A7952883-7D96-4956-8FD9-D0F6A8E3EE8E}" presName="spaceBetweenRectangles" presStyleCnt="0"/>
      <dgm:spPr/>
    </dgm:pt>
    <dgm:pt modelId="{9AAAB666-66EC-46AF-B0AD-1A1F0401F0B8}" type="pres">
      <dgm:prSet presAssocID="{2540FEBD-EACF-4DCE-97C0-1590D24A8677}" presName="composite" presStyleCnt="0"/>
      <dgm:spPr/>
    </dgm:pt>
    <dgm:pt modelId="{B093AD02-1EE4-459F-B1DA-709E2A5AEBED}" type="pres">
      <dgm:prSet presAssocID="{2540FEBD-EACF-4DCE-97C0-1590D24A8677}" presName="Parent1" presStyleLbl="node1" presStyleIdx="4" presStyleCnt="8">
        <dgm:presLayoutVars>
          <dgm:chMax val="1"/>
          <dgm:chPref val="1"/>
          <dgm:bulletEnabled val="1"/>
        </dgm:presLayoutVars>
      </dgm:prSet>
      <dgm:spPr/>
    </dgm:pt>
    <dgm:pt modelId="{7F90B283-0197-4781-8173-9ABE6B461E9D}" type="pres">
      <dgm:prSet presAssocID="{2540FEBD-EACF-4DCE-97C0-1590D24A8677}" presName="Childtext1" presStyleLbl="revTx" presStyleIdx="2" presStyleCnt="4">
        <dgm:presLayoutVars>
          <dgm:chMax val="0"/>
          <dgm:chPref val="0"/>
          <dgm:bulletEnabled val="1"/>
        </dgm:presLayoutVars>
      </dgm:prSet>
      <dgm:spPr/>
    </dgm:pt>
    <dgm:pt modelId="{E5C54BE5-0BC6-4B0A-8E69-FB75EF8CFBAF}" type="pres">
      <dgm:prSet presAssocID="{2540FEBD-EACF-4DCE-97C0-1590D24A8677}" presName="BalanceSpacing" presStyleCnt="0"/>
      <dgm:spPr/>
    </dgm:pt>
    <dgm:pt modelId="{70A33C3D-19ED-4176-B5D7-0B0641CD65FA}" type="pres">
      <dgm:prSet presAssocID="{2540FEBD-EACF-4DCE-97C0-1590D24A8677}" presName="BalanceSpacing1" presStyleCnt="0"/>
      <dgm:spPr/>
    </dgm:pt>
    <dgm:pt modelId="{88349B4D-42F9-44CF-A881-E39A4C5F0C23}" type="pres">
      <dgm:prSet presAssocID="{288EAB43-DF73-4F70-85B4-471FC9BDAF46}" presName="Accent1Text" presStyleLbl="node1" presStyleIdx="5" presStyleCnt="8"/>
      <dgm:spPr/>
    </dgm:pt>
    <dgm:pt modelId="{A532F91B-E430-48EE-AE62-7AE91DD302C3}" type="pres">
      <dgm:prSet presAssocID="{288EAB43-DF73-4F70-85B4-471FC9BDAF46}" presName="spaceBetweenRectangles" presStyleCnt="0"/>
      <dgm:spPr/>
    </dgm:pt>
    <dgm:pt modelId="{2ACB31EC-6299-482A-A340-946751346867}" type="pres">
      <dgm:prSet presAssocID="{7F56B5AE-33A2-449E-9BF8-2C00156CC8A3}" presName="composite" presStyleCnt="0"/>
      <dgm:spPr/>
    </dgm:pt>
    <dgm:pt modelId="{13D653FA-0B09-47FA-B2C4-D3829E48E033}" type="pres">
      <dgm:prSet presAssocID="{7F56B5AE-33A2-449E-9BF8-2C00156CC8A3}" presName="Parent1" presStyleLbl="node1" presStyleIdx="6" presStyleCnt="8">
        <dgm:presLayoutVars>
          <dgm:chMax val="1"/>
          <dgm:chPref val="1"/>
          <dgm:bulletEnabled val="1"/>
        </dgm:presLayoutVars>
      </dgm:prSet>
      <dgm:spPr/>
    </dgm:pt>
    <dgm:pt modelId="{9E86EF3F-7429-4FB2-A855-DB957C38F63C}" type="pres">
      <dgm:prSet presAssocID="{7F56B5AE-33A2-449E-9BF8-2C00156CC8A3}" presName="Childtext1" presStyleLbl="revTx" presStyleIdx="3" presStyleCnt="4">
        <dgm:presLayoutVars>
          <dgm:chMax val="0"/>
          <dgm:chPref val="0"/>
          <dgm:bulletEnabled val="1"/>
        </dgm:presLayoutVars>
      </dgm:prSet>
      <dgm:spPr/>
    </dgm:pt>
    <dgm:pt modelId="{8FEDF661-4D8F-4E3D-942E-AA87C18CC94E}" type="pres">
      <dgm:prSet presAssocID="{7F56B5AE-33A2-449E-9BF8-2C00156CC8A3}" presName="BalanceSpacing" presStyleCnt="0"/>
      <dgm:spPr/>
    </dgm:pt>
    <dgm:pt modelId="{5880E56A-07FD-4C46-8019-3C8B68B41D05}" type="pres">
      <dgm:prSet presAssocID="{7F56B5AE-33A2-449E-9BF8-2C00156CC8A3}" presName="BalanceSpacing1" presStyleCnt="0"/>
      <dgm:spPr/>
    </dgm:pt>
    <dgm:pt modelId="{37D28F7B-D8A6-4710-97D8-322680A5A91D}" type="pres">
      <dgm:prSet presAssocID="{30837C13-C8B8-45C4-B5B5-053E80501B34}" presName="Accent1Text" presStyleLbl="node1" presStyleIdx="7" presStyleCnt="8"/>
      <dgm:spPr/>
    </dgm:pt>
  </dgm:ptLst>
  <dgm:cxnLst>
    <dgm:cxn modelId="{99E16D15-68BD-4C04-A789-902E670DD306}" type="presOf" srcId="{872BDD6F-6EA8-4EE4-AD5C-AA5B6819AAEA}" destId="{1F3432BE-8E5D-44A6-BF76-FD2C31123E43}" srcOrd="0" destOrd="0" presId="urn:microsoft.com/office/officeart/2008/layout/AlternatingHexagons"/>
    <dgm:cxn modelId="{ED8C923F-8060-4EFE-AC66-B7507E5384FE}" type="presOf" srcId="{2540FEBD-EACF-4DCE-97C0-1590D24A8677}" destId="{B093AD02-1EE4-459F-B1DA-709E2A5AEBED}" srcOrd="0" destOrd="0" presId="urn:microsoft.com/office/officeart/2008/layout/AlternatingHexagons"/>
    <dgm:cxn modelId="{929CFA5B-2CCD-40B9-A2B5-D764A3DB2466}" srcId="{872BDD6F-6EA8-4EE4-AD5C-AA5B6819AAEA}" destId="{C0AF9146-72F1-4236-84B7-72F80E76AB18}" srcOrd="0" destOrd="0" parTransId="{A5745FFA-0109-47F6-94C8-0D2F22F422AD}" sibTransId="{3DBD1650-4356-48FD-AE9A-EBF7AAA62942}"/>
    <dgm:cxn modelId="{17ABD364-B86A-49F9-9320-E14CADC136D9}" type="presOf" srcId="{3DBD1650-4356-48FD-AE9A-EBF7AAA62942}" destId="{94EF04E6-20F5-4223-87E4-97D9A3291FD0}" srcOrd="0" destOrd="0" presId="urn:microsoft.com/office/officeart/2008/layout/AlternatingHexagons"/>
    <dgm:cxn modelId="{13031166-9C54-497E-9E3C-B3B52B7CECB5}" srcId="{872BDD6F-6EA8-4EE4-AD5C-AA5B6819AAEA}" destId="{7985A963-9BC5-47B0-8D10-BEF23091C669}" srcOrd="1" destOrd="0" parTransId="{0B634354-D90D-4197-BD96-9F4CB344F316}" sibTransId="{A7952883-7D96-4956-8FD9-D0F6A8E3EE8E}"/>
    <dgm:cxn modelId="{6210F36F-0BF0-4E2A-BFFA-F02A519642D2}" type="presOf" srcId="{7985A963-9BC5-47B0-8D10-BEF23091C669}" destId="{7BBAB3E6-EE3D-4FC3-B93E-5396F30DD0A7}" srcOrd="0" destOrd="0" presId="urn:microsoft.com/office/officeart/2008/layout/AlternatingHexagons"/>
    <dgm:cxn modelId="{9C52F078-E222-4166-B25D-BA56D86FB0E4}" type="presOf" srcId="{30837C13-C8B8-45C4-B5B5-053E80501B34}" destId="{37D28F7B-D8A6-4710-97D8-322680A5A91D}" srcOrd="0" destOrd="0" presId="urn:microsoft.com/office/officeart/2008/layout/AlternatingHexagons"/>
    <dgm:cxn modelId="{B0C9627B-7172-4C17-9733-1AD526F06593}" srcId="{872BDD6F-6EA8-4EE4-AD5C-AA5B6819AAEA}" destId="{2540FEBD-EACF-4DCE-97C0-1590D24A8677}" srcOrd="2" destOrd="0" parTransId="{AA735858-5FB6-4B3E-906F-959406B41E4A}" sibTransId="{288EAB43-DF73-4F70-85B4-471FC9BDAF46}"/>
    <dgm:cxn modelId="{32E6D49A-DCF6-4749-B39E-767924C5F3BE}" type="presOf" srcId="{A7952883-7D96-4956-8FD9-D0F6A8E3EE8E}" destId="{AC1E01F1-2412-4731-BF35-AF3A42FECBEB}" srcOrd="0" destOrd="0" presId="urn:microsoft.com/office/officeart/2008/layout/AlternatingHexagons"/>
    <dgm:cxn modelId="{10EF46CF-6FA5-47ED-8B42-77C09F154213}" srcId="{872BDD6F-6EA8-4EE4-AD5C-AA5B6819AAEA}" destId="{7F56B5AE-33A2-449E-9BF8-2C00156CC8A3}" srcOrd="3" destOrd="0" parTransId="{E690EE8D-79E7-4D6A-877F-CB867C2B231D}" sibTransId="{30837C13-C8B8-45C4-B5B5-053E80501B34}"/>
    <dgm:cxn modelId="{DFEFE0DC-C00A-4BFB-8B6B-1B33647864CE}" type="presOf" srcId="{7F56B5AE-33A2-449E-9BF8-2C00156CC8A3}" destId="{13D653FA-0B09-47FA-B2C4-D3829E48E033}" srcOrd="0" destOrd="0" presId="urn:microsoft.com/office/officeart/2008/layout/AlternatingHexagons"/>
    <dgm:cxn modelId="{04722CEC-FF42-416D-B76D-D2FF6F076A47}" type="presOf" srcId="{288EAB43-DF73-4F70-85B4-471FC9BDAF46}" destId="{88349B4D-42F9-44CF-A881-E39A4C5F0C23}" srcOrd="0" destOrd="0" presId="urn:microsoft.com/office/officeart/2008/layout/AlternatingHexagons"/>
    <dgm:cxn modelId="{11E2A2F7-9BEB-4F69-9EA2-F6A84E1B35A6}" type="presOf" srcId="{C0AF9146-72F1-4236-84B7-72F80E76AB18}" destId="{22F53EE9-06A1-439A-8D2C-2DAB39EC7637}" srcOrd="0" destOrd="0" presId="urn:microsoft.com/office/officeart/2008/layout/AlternatingHexagons"/>
    <dgm:cxn modelId="{61D438AA-B354-4616-B8F9-8CBBE15A6B7E}" type="presParOf" srcId="{1F3432BE-8E5D-44A6-BF76-FD2C31123E43}" destId="{E7A2034A-5F7C-456F-B8B6-BBAC0CBBB552}" srcOrd="0" destOrd="0" presId="urn:microsoft.com/office/officeart/2008/layout/AlternatingHexagons"/>
    <dgm:cxn modelId="{E7AEBE92-90E7-4926-9C9C-86B719BFC27E}" type="presParOf" srcId="{E7A2034A-5F7C-456F-B8B6-BBAC0CBBB552}" destId="{22F53EE9-06A1-439A-8D2C-2DAB39EC7637}" srcOrd="0" destOrd="0" presId="urn:microsoft.com/office/officeart/2008/layout/AlternatingHexagons"/>
    <dgm:cxn modelId="{C091568F-0310-4BF3-A8A3-DCDAF653E9DC}" type="presParOf" srcId="{E7A2034A-5F7C-456F-B8B6-BBAC0CBBB552}" destId="{C38C9AE7-2FA6-4A39-958C-88C41833CDE5}" srcOrd="1" destOrd="0" presId="urn:microsoft.com/office/officeart/2008/layout/AlternatingHexagons"/>
    <dgm:cxn modelId="{2F85688E-854A-467F-B959-A93C606E675C}" type="presParOf" srcId="{E7A2034A-5F7C-456F-B8B6-BBAC0CBBB552}" destId="{EC95EAEA-377A-44C0-B1DB-301248469219}" srcOrd="2" destOrd="0" presId="urn:microsoft.com/office/officeart/2008/layout/AlternatingHexagons"/>
    <dgm:cxn modelId="{A1CDB4BF-B10A-487F-AAE6-AEF02F489B88}" type="presParOf" srcId="{E7A2034A-5F7C-456F-B8B6-BBAC0CBBB552}" destId="{2F3E3C24-C752-4E94-8F25-3A55541E94DE}" srcOrd="3" destOrd="0" presId="urn:microsoft.com/office/officeart/2008/layout/AlternatingHexagons"/>
    <dgm:cxn modelId="{D1F6DB0F-429E-4B6E-8B47-916775C9E967}" type="presParOf" srcId="{E7A2034A-5F7C-456F-B8B6-BBAC0CBBB552}" destId="{94EF04E6-20F5-4223-87E4-97D9A3291FD0}" srcOrd="4" destOrd="0" presId="urn:microsoft.com/office/officeart/2008/layout/AlternatingHexagons"/>
    <dgm:cxn modelId="{DA2AC6F6-5F11-4349-86D6-75913726E444}" type="presParOf" srcId="{1F3432BE-8E5D-44A6-BF76-FD2C31123E43}" destId="{093AFFC9-6CFE-49F5-81E1-654AF9C9AA56}" srcOrd="1" destOrd="0" presId="urn:microsoft.com/office/officeart/2008/layout/AlternatingHexagons"/>
    <dgm:cxn modelId="{54ACF553-9BF0-40DE-A9BA-5145FAEAFA83}" type="presParOf" srcId="{1F3432BE-8E5D-44A6-BF76-FD2C31123E43}" destId="{7C6B6DD2-ECFE-414C-A254-2F1BB251307F}" srcOrd="2" destOrd="0" presId="urn:microsoft.com/office/officeart/2008/layout/AlternatingHexagons"/>
    <dgm:cxn modelId="{32DF9349-9716-42B9-A5BF-8F45BF91FDE8}" type="presParOf" srcId="{7C6B6DD2-ECFE-414C-A254-2F1BB251307F}" destId="{7BBAB3E6-EE3D-4FC3-B93E-5396F30DD0A7}" srcOrd="0" destOrd="0" presId="urn:microsoft.com/office/officeart/2008/layout/AlternatingHexagons"/>
    <dgm:cxn modelId="{213AEB2C-5A01-4698-841D-C2FBA62AEA49}" type="presParOf" srcId="{7C6B6DD2-ECFE-414C-A254-2F1BB251307F}" destId="{A3F899CA-2675-4863-A9FD-68F845C94BBE}" srcOrd="1" destOrd="0" presId="urn:microsoft.com/office/officeart/2008/layout/AlternatingHexagons"/>
    <dgm:cxn modelId="{8CACC8F1-898F-48AF-9495-4D898816A9FC}" type="presParOf" srcId="{7C6B6DD2-ECFE-414C-A254-2F1BB251307F}" destId="{6F568E53-C7F7-4711-8834-CF8D23E7797D}" srcOrd="2" destOrd="0" presId="urn:microsoft.com/office/officeart/2008/layout/AlternatingHexagons"/>
    <dgm:cxn modelId="{536101CE-2D2E-4748-9C02-692CE8D80A55}" type="presParOf" srcId="{7C6B6DD2-ECFE-414C-A254-2F1BB251307F}" destId="{EB512D31-BB9C-4024-BE5F-B673932DC30F}" srcOrd="3" destOrd="0" presId="urn:microsoft.com/office/officeart/2008/layout/AlternatingHexagons"/>
    <dgm:cxn modelId="{C69146CB-77BE-4CD8-A362-E02394BC0326}" type="presParOf" srcId="{7C6B6DD2-ECFE-414C-A254-2F1BB251307F}" destId="{AC1E01F1-2412-4731-BF35-AF3A42FECBEB}" srcOrd="4" destOrd="0" presId="urn:microsoft.com/office/officeart/2008/layout/AlternatingHexagons"/>
    <dgm:cxn modelId="{ABF18E3A-E8E4-4AAE-B87F-ACFF6D3335BE}" type="presParOf" srcId="{1F3432BE-8E5D-44A6-BF76-FD2C31123E43}" destId="{D357D725-4E10-4793-A2C6-8F6B63DF457F}" srcOrd="3" destOrd="0" presId="urn:microsoft.com/office/officeart/2008/layout/AlternatingHexagons"/>
    <dgm:cxn modelId="{2FFA1EB1-7157-427B-B267-A667C8F2BA80}" type="presParOf" srcId="{1F3432BE-8E5D-44A6-BF76-FD2C31123E43}" destId="{9AAAB666-66EC-46AF-B0AD-1A1F0401F0B8}" srcOrd="4" destOrd="0" presId="urn:microsoft.com/office/officeart/2008/layout/AlternatingHexagons"/>
    <dgm:cxn modelId="{FFA7BE74-FAF1-4DF6-A062-BD945039B73F}" type="presParOf" srcId="{9AAAB666-66EC-46AF-B0AD-1A1F0401F0B8}" destId="{B093AD02-1EE4-459F-B1DA-709E2A5AEBED}" srcOrd="0" destOrd="0" presId="urn:microsoft.com/office/officeart/2008/layout/AlternatingHexagons"/>
    <dgm:cxn modelId="{64931195-384B-4757-93CF-EF002A8938F6}" type="presParOf" srcId="{9AAAB666-66EC-46AF-B0AD-1A1F0401F0B8}" destId="{7F90B283-0197-4781-8173-9ABE6B461E9D}" srcOrd="1" destOrd="0" presId="urn:microsoft.com/office/officeart/2008/layout/AlternatingHexagons"/>
    <dgm:cxn modelId="{DCA4CEC9-DCD8-4B35-914C-F80EEC07A0A8}" type="presParOf" srcId="{9AAAB666-66EC-46AF-B0AD-1A1F0401F0B8}" destId="{E5C54BE5-0BC6-4B0A-8E69-FB75EF8CFBAF}" srcOrd="2" destOrd="0" presId="urn:microsoft.com/office/officeart/2008/layout/AlternatingHexagons"/>
    <dgm:cxn modelId="{3C0AA75C-F95D-444D-88DC-8B2D182742B1}" type="presParOf" srcId="{9AAAB666-66EC-46AF-B0AD-1A1F0401F0B8}" destId="{70A33C3D-19ED-4176-B5D7-0B0641CD65FA}" srcOrd="3" destOrd="0" presId="urn:microsoft.com/office/officeart/2008/layout/AlternatingHexagons"/>
    <dgm:cxn modelId="{4B7B4245-FA55-47A4-96DD-72E2C4FDA9FC}" type="presParOf" srcId="{9AAAB666-66EC-46AF-B0AD-1A1F0401F0B8}" destId="{88349B4D-42F9-44CF-A881-E39A4C5F0C23}" srcOrd="4" destOrd="0" presId="urn:microsoft.com/office/officeart/2008/layout/AlternatingHexagons"/>
    <dgm:cxn modelId="{26640EAE-2192-43B7-A2B9-F70F42B3F08F}" type="presParOf" srcId="{1F3432BE-8E5D-44A6-BF76-FD2C31123E43}" destId="{A532F91B-E430-48EE-AE62-7AE91DD302C3}" srcOrd="5" destOrd="0" presId="urn:microsoft.com/office/officeart/2008/layout/AlternatingHexagons"/>
    <dgm:cxn modelId="{EF9EFC3E-31A7-4CA9-8DCB-9E3F7D70D28A}" type="presParOf" srcId="{1F3432BE-8E5D-44A6-BF76-FD2C31123E43}" destId="{2ACB31EC-6299-482A-A340-946751346867}" srcOrd="6" destOrd="0" presId="urn:microsoft.com/office/officeart/2008/layout/AlternatingHexagons"/>
    <dgm:cxn modelId="{2E44C996-D35E-4ABB-A3F9-08ABEEF3FED3}" type="presParOf" srcId="{2ACB31EC-6299-482A-A340-946751346867}" destId="{13D653FA-0B09-47FA-B2C4-D3829E48E033}" srcOrd="0" destOrd="0" presId="urn:microsoft.com/office/officeart/2008/layout/AlternatingHexagons"/>
    <dgm:cxn modelId="{2862851D-AE97-4B52-A2FD-65E244A7B5D2}" type="presParOf" srcId="{2ACB31EC-6299-482A-A340-946751346867}" destId="{9E86EF3F-7429-4FB2-A855-DB957C38F63C}" srcOrd="1" destOrd="0" presId="urn:microsoft.com/office/officeart/2008/layout/AlternatingHexagons"/>
    <dgm:cxn modelId="{E1319D62-8C39-4CB7-8F82-304E0AB55FD8}" type="presParOf" srcId="{2ACB31EC-6299-482A-A340-946751346867}" destId="{8FEDF661-4D8F-4E3D-942E-AA87C18CC94E}" srcOrd="2" destOrd="0" presId="urn:microsoft.com/office/officeart/2008/layout/AlternatingHexagons"/>
    <dgm:cxn modelId="{FEF4D50F-BF9F-4B51-8062-77BE0C325C84}" type="presParOf" srcId="{2ACB31EC-6299-482A-A340-946751346867}" destId="{5880E56A-07FD-4C46-8019-3C8B68B41D05}" srcOrd="3" destOrd="0" presId="urn:microsoft.com/office/officeart/2008/layout/AlternatingHexagons"/>
    <dgm:cxn modelId="{C00ABBD8-E7A0-46B9-8A0A-FD027E87DE2B}" type="presParOf" srcId="{2ACB31EC-6299-482A-A340-946751346867}" destId="{37D28F7B-D8A6-4710-97D8-322680A5A91D}"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6E3615-7ECD-4094-B1F1-84381D2A0791}" type="doc">
      <dgm:prSet loTypeId="urn:microsoft.com/office/officeart/2005/8/layout/hList1" loCatId="list" qsTypeId="urn:microsoft.com/office/officeart/2005/8/quickstyle/simple2" qsCatId="simple" csTypeId="urn:microsoft.com/office/officeart/2005/8/colors/accent1_2" csCatId="accent1" phldr="1"/>
      <dgm:spPr/>
      <dgm:t>
        <a:bodyPr/>
        <a:lstStyle/>
        <a:p>
          <a:endParaRPr lang="es-CO"/>
        </a:p>
      </dgm:t>
    </dgm:pt>
    <dgm:pt modelId="{95001F91-6AB7-4F8F-8ED9-2D44C72F4362}">
      <dgm:prSet phldrT="[Texto]" custT="1"/>
      <dgm:spPr/>
      <dgm:t>
        <a:bodyPr/>
        <a:lstStyle/>
        <a:p>
          <a:r>
            <a:rPr lang="es-CO" sz="1300" dirty="0">
              <a:latin typeface="Century Gothic" pitchFamily="34" charset="0"/>
            </a:rPr>
            <a:t>Especies</a:t>
          </a:r>
        </a:p>
      </dgm:t>
    </dgm:pt>
    <dgm:pt modelId="{704828B1-515A-4CA2-B7B3-37312237B140}" type="parTrans" cxnId="{B72707E8-5134-4035-B7FA-3415B06FA7CE}">
      <dgm:prSet/>
      <dgm:spPr/>
      <dgm:t>
        <a:bodyPr/>
        <a:lstStyle/>
        <a:p>
          <a:endParaRPr lang="es-CO" sz="1300">
            <a:latin typeface="Century Gothic" pitchFamily="34" charset="0"/>
          </a:endParaRPr>
        </a:p>
      </dgm:t>
    </dgm:pt>
    <dgm:pt modelId="{101BB34D-5590-4ED5-9D86-79EF1262F20D}" type="sibTrans" cxnId="{B72707E8-5134-4035-B7FA-3415B06FA7CE}">
      <dgm:prSet/>
      <dgm:spPr/>
      <dgm:t>
        <a:bodyPr/>
        <a:lstStyle/>
        <a:p>
          <a:endParaRPr lang="es-CO" sz="1300">
            <a:latin typeface="Century Gothic" pitchFamily="34" charset="0"/>
          </a:endParaRPr>
        </a:p>
      </dgm:t>
    </dgm:pt>
    <dgm:pt modelId="{64EEC39A-958C-4B6F-8757-8E5DDA4EB92F}">
      <dgm:prSet phldrT="[Texto]" custT="1"/>
      <dgm:spPr/>
      <dgm:t>
        <a:bodyPr/>
        <a:lstStyle/>
        <a:p>
          <a:r>
            <a:rPr lang="es-CO" sz="1600" dirty="0">
              <a:latin typeface="Century Gothic" pitchFamily="34" charset="0"/>
            </a:rPr>
            <a:t>Cacao</a:t>
          </a:r>
          <a:endParaRPr lang="es-CO" sz="1300" dirty="0">
            <a:latin typeface="Century Gothic" pitchFamily="34" charset="0"/>
          </a:endParaRPr>
        </a:p>
      </dgm:t>
    </dgm:pt>
    <dgm:pt modelId="{3F3C13D2-7E08-49D4-9719-9FC3E527EE75}" type="parTrans" cxnId="{FFF2BD92-3C7A-4C12-85BF-264832838F84}">
      <dgm:prSet/>
      <dgm:spPr/>
      <dgm:t>
        <a:bodyPr/>
        <a:lstStyle/>
        <a:p>
          <a:endParaRPr lang="es-CO" sz="1300">
            <a:latin typeface="Century Gothic" pitchFamily="34" charset="0"/>
          </a:endParaRPr>
        </a:p>
      </dgm:t>
    </dgm:pt>
    <dgm:pt modelId="{6423EF4C-4E10-473D-9008-B2484A2593BE}" type="sibTrans" cxnId="{FFF2BD92-3C7A-4C12-85BF-264832838F84}">
      <dgm:prSet/>
      <dgm:spPr/>
      <dgm:t>
        <a:bodyPr/>
        <a:lstStyle/>
        <a:p>
          <a:endParaRPr lang="es-CO" sz="1300">
            <a:latin typeface="Century Gothic" pitchFamily="34" charset="0"/>
          </a:endParaRPr>
        </a:p>
      </dgm:t>
    </dgm:pt>
    <dgm:pt modelId="{4A98E49D-CC7B-4133-B7EA-5D82786FC1F9}">
      <dgm:prSet phldrT="[Texto]" custT="1"/>
      <dgm:spPr/>
      <dgm:t>
        <a:bodyPr/>
        <a:lstStyle/>
        <a:p>
          <a:r>
            <a:rPr lang="es-CO" sz="1300" dirty="0">
              <a:latin typeface="Century Gothic" pitchFamily="34" charset="0"/>
            </a:rPr>
            <a:t>Comportamientos</a:t>
          </a:r>
        </a:p>
      </dgm:t>
    </dgm:pt>
    <dgm:pt modelId="{31F8E734-4C36-4197-B647-3CB61923B95E}" type="parTrans" cxnId="{55F5E7DA-43FF-4C36-A34C-869EA63640F9}">
      <dgm:prSet/>
      <dgm:spPr/>
      <dgm:t>
        <a:bodyPr/>
        <a:lstStyle/>
        <a:p>
          <a:endParaRPr lang="es-CO" sz="1300">
            <a:latin typeface="Century Gothic" pitchFamily="34" charset="0"/>
          </a:endParaRPr>
        </a:p>
      </dgm:t>
    </dgm:pt>
    <dgm:pt modelId="{C8465B90-48B4-4ED0-8BA7-D8C3724BFD10}" type="sibTrans" cxnId="{55F5E7DA-43FF-4C36-A34C-869EA63640F9}">
      <dgm:prSet/>
      <dgm:spPr/>
      <dgm:t>
        <a:bodyPr/>
        <a:lstStyle/>
        <a:p>
          <a:endParaRPr lang="es-CO" sz="1300">
            <a:latin typeface="Century Gothic" pitchFamily="34" charset="0"/>
          </a:endParaRPr>
        </a:p>
      </dgm:t>
    </dgm:pt>
    <dgm:pt modelId="{59235041-4D54-4B58-B9E6-739056B14BEA}">
      <dgm:prSet phldrT="[Texto]" custT="1"/>
      <dgm:spPr/>
      <dgm:t>
        <a:bodyPr/>
        <a:lstStyle/>
        <a:p>
          <a:r>
            <a:rPr lang="es-CO" sz="1400" dirty="0" err="1">
              <a:latin typeface="Century Gothic" pitchFamily="34" charset="0"/>
            </a:rPr>
            <a:t>infect</a:t>
          </a:r>
          <a:r>
            <a:rPr lang="es-CO" sz="1400" dirty="0">
              <a:latin typeface="Century Gothic" pitchFamily="34" charset="0"/>
            </a:rPr>
            <a:t>.</a:t>
          </a:r>
        </a:p>
      </dgm:t>
    </dgm:pt>
    <dgm:pt modelId="{F4F923AB-4960-46B8-A7C6-DCC84EB52446}" type="parTrans" cxnId="{E51B4E17-854E-4317-8307-C1289F258D05}">
      <dgm:prSet/>
      <dgm:spPr/>
      <dgm:t>
        <a:bodyPr/>
        <a:lstStyle/>
        <a:p>
          <a:endParaRPr lang="es-CO" sz="1300">
            <a:latin typeface="Century Gothic" pitchFamily="34" charset="0"/>
          </a:endParaRPr>
        </a:p>
      </dgm:t>
    </dgm:pt>
    <dgm:pt modelId="{AB3B2F3D-E44C-4010-9CED-11D354F66082}" type="sibTrans" cxnId="{E51B4E17-854E-4317-8307-C1289F258D05}">
      <dgm:prSet/>
      <dgm:spPr/>
      <dgm:t>
        <a:bodyPr/>
        <a:lstStyle/>
        <a:p>
          <a:endParaRPr lang="es-CO" sz="1300">
            <a:latin typeface="Century Gothic" pitchFamily="34" charset="0"/>
          </a:endParaRPr>
        </a:p>
      </dgm:t>
    </dgm:pt>
    <dgm:pt modelId="{4970EEA7-1E97-4A2E-8C66-58E926D4ED4D}">
      <dgm:prSet phldrT="[Texto]" custT="1"/>
      <dgm:spPr/>
      <dgm:t>
        <a:bodyPr/>
        <a:lstStyle/>
        <a:p>
          <a:r>
            <a:rPr lang="es-CO" sz="1400" dirty="0" err="1">
              <a:latin typeface="Century Gothic" pitchFamily="34" charset="0"/>
            </a:rPr>
            <a:t>removefruits</a:t>
          </a:r>
          <a:r>
            <a:rPr lang="es-CO" sz="1300" dirty="0">
              <a:latin typeface="Century Gothic" pitchFamily="34" charset="0"/>
            </a:rPr>
            <a:t>.</a:t>
          </a:r>
        </a:p>
      </dgm:t>
    </dgm:pt>
    <dgm:pt modelId="{011B6061-D690-4DEA-84FA-7E2C04DD263B}" type="parTrans" cxnId="{D2C9C196-6B9B-4533-9DFD-D3D90688FC4A}">
      <dgm:prSet/>
      <dgm:spPr/>
      <dgm:t>
        <a:bodyPr/>
        <a:lstStyle/>
        <a:p>
          <a:endParaRPr lang="es-CO" sz="1300">
            <a:latin typeface="Century Gothic" pitchFamily="34" charset="0"/>
          </a:endParaRPr>
        </a:p>
      </dgm:t>
    </dgm:pt>
    <dgm:pt modelId="{4428B7BB-E5AF-4B5A-987F-A5649AD0154E}" type="sibTrans" cxnId="{D2C9C196-6B9B-4533-9DFD-D3D90688FC4A}">
      <dgm:prSet/>
      <dgm:spPr/>
      <dgm:t>
        <a:bodyPr/>
        <a:lstStyle/>
        <a:p>
          <a:endParaRPr lang="es-CO" sz="1300">
            <a:latin typeface="Century Gothic" pitchFamily="34" charset="0"/>
          </a:endParaRPr>
        </a:p>
      </dgm:t>
    </dgm:pt>
    <dgm:pt modelId="{BACD3867-99FF-404F-BDF4-F1F76D105DF4}">
      <dgm:prSet phldrT="[Texto]" custT="1"/>
      <dgm:spPr/>
      <dgm:t>
        <a:bodyPr/>
        <a:lstStyle/>
        <a:p>
          <a:r>
            <a:rPr lang="es-CO" sz="1300" dirty="0">
              <a:latin typeface="Century Gothic" pitchFamily="34" charset="0"/>
            </a:rPr>
            <a:t>Entradas</a:t>
          </a:r>
        </a:p>
      </dgm:t>
    </dgm:pt>
    <dgm:pt modelId="{A6DBE4C5-F518-4A56-ABFA-3964757554B4}" type="parTrans" cxnId="{096F88DA-7B9E-4BE8-9D07-E25AF2872907}">
      <dgm:prSet/>
      <dgm:spPr/>
      <dgm:t>
        <a:bodyPr/>
        <a:lstStyle/>
        <a:p>
          <a:endParaRPr lang="es-CO" sz="1300">
            <a:latin typeface="Century Gothic" pitchFamily="34" charset="0"/>
          </a:endParaRPr>
        </a:p>
      </dgm:t>
    </dgm:pt>
    <dgm:pt modelId="{2F9A0C25-DCC9-42A0-9AE4-DEA1741A5D51}" type="sibTrans" cxnId="{096F88DA-7B9E-4BE8-9D07-E25AF2872907}">
      <dgm:prSet/>
      <dgm:spPr/>
      <dgm:t>
        <a:bodyPr/>
        <a:lstStyle/>
        <a:p>
          <a:endParaRPr lang="es-CO" sz="1300">
            <a:latin typeface="Century Gothic" pitchFamily="34" charset="0"/>
          </a:endParaRPr>
        </a:p>
      </dgm:t>
    </dgm:pt>
    <dgm:pt modelId="{149D03E7-4631-43C0-AF2C-5FB34D7D6666}">
      <dgm:prSet phldrT="[Texto]" custT="1"/>
      <dgm:spPr/>
      <dgm:t>
        <a:bodyPr/>
        <a:lstStyle/>
        <a:p>
          <a:r>
            <a:rPr lang="es-CO" sz="1400" dirty="0">
              <a:latin typeface="Century Gothic" pitchFamily="34" charset="0"/>
            </a:rPr>
            <a:t>Mes de inicio</a:t>
          </a:r>
        </a:p>
      </dgm:t>
    </dgm:pt>
    <dgm:pt modelId="{1998C220-C881-4AAD-B50A-716E1CE7550F}" type="parTrans" cxnId="{D0F86F10-829B-475D-A5A8-ADD778BCC168}">
      <dgm:prSet/>
      <dgm:spPr/>
      <dgm:t>
        <a:bodyPr/>
        <a:lstStyle/>
        <a:p>
          <a:endParaRPr lang="es-CO" sz="1300">
            <a:latin typeface="Century Gothic" pitchFamily="34" charset="0"/>
          </a:endParaRPr>
        </a:p>
      </dgm:t>
    </dgm:pt>
    <dgm:pt modelId="{192A13B9-8FDF-4C18-BF98-C20757F0685B}" type="sibTrans" cxnId="{D0F86F10-829B-475D-A5A8-ADD778BCC168}">
      <dgm:prSet/>
      <dgm:spPr/>
      <dgm:t>
        <a:bodyPr/>
        <a:lstStyle/>
        <a:p>
          <a:endParaRPr lang="es-CO" sz="1300">
            <a:latin typeface="Century Gothic" pitchFamily="34" charset="0"/>
          </a:endParaRPr>
        </a:p>
      </dgm:t>
    </dgm:pt>
    <dgm:pt modelId="{F0E7F019-B178-4287-88D6-6A51D645F2DC}">
      <dgm:prSet phldrT="[Texto]" custT="1"/>
      <dgm:spPr/>
      <dgm:t>
        <a:bodyPr/>
        <a:lstStyle/>
        <a:p>
          <a:r>
            <a:rPr lang="es-CO" sz="1400" dirty="0">
              <a:latin typeface="Century Gothic" pitchFamily="34" charset="0"/>
            </a:rPr>
            <a:t>Constante de infección.</a:t>
          </a:r>
        </a:p>
      </dgm:t>
    </dgm:pt>
    <dgm:pt modelId="{9E3AC43B-96E2-4A03-977D-498894F070DA}" type="parTrans" cxnId="{7E09346C-5756-4799-A27F-FF55AFABA7F5}">
      <dgm:prSet/>
      <dgm:spPr/>
      <dgm:t>
        <a:bodyPr/>
        <a:lstStyle/>
        <a:p>
          <a:endParaRPr lang="es-CO" sz="1300">
            <a:latin typeface="Century Gothic" pitchFamily="34" charset="0"/>
          </a:endParaRPr>
        </a:p>
      </dgm:t>
    </dgm:pt>
    <dgm:pt modelId="{6BF156C8-8585-4AEB-892B-EBB6C123BFD9}" type="sibTrans" cxnId="{7E09346C-5756-4799-A27F-FF55AFABA7F5}">
      <dgm:prSet/>
      <dgm:spPr/>
      <dgm:t>
        <a:bodyPr/>
        <a:lstStyle/>
        <a:p>
          <a:endParaRPr lang="es-CO" sz="1300">
            <a:latin typeface="Century Gothic" pitchFamily="34" charset="0"/>
          </a:endParaRPr>
        </a:p>
      </dgm:t>
    </dgm:pt>
    <dgm:pt modelId="{99424B85-C16B-4AAE-9843-978ECE3B6F79}">
      <dgm:prSet custT="1"/>
      <dgm:spPr/>
      <dgm:t>
        <a:bodyPr/>
        <a:lstStyle/>
        <a:p>
          <a:r>
            <a:rPr lang="es-CO" sz="1300" dirty="0">
              <a:latin typeface="Century Gothic" pitchFamily="34" charset="0"/>
            </a:rPr>
            <a:t>Salidas</a:t>
          </a:r>
        </a:p>
      </dgm:t>
    </dgm:pt>
    <dgm:pt modelId="{E4A0BE09-BA44-4842-964D-E6EAE4DF1721}" type="parTrans" cxnId="{33250516-24FF-494A-A3EE-408C69592B5A}">
      <dgm:prSet/>
      <dgm:spPr/>
      <dgm:t>
        <a:bodyPr/>
        <a:lstStyle/>
        <a:p>
          <a:endParaRPr lang="es-CO" sz="1300">
            <a:latin typeface="Century Gothic" pitchFamily="34" charset="0"/>
          </a:endParaRPr>
        </a:p>
      </dgm:t>
    </dgm:pt>
    <dgm:pt modelId="{BEC8F9D3-9B7B-4D27-BB9C-08EFA078BB2D}" type="sibTrans" cxnId="{33250516-24FF-494A-A3EE-408C69592B5A}">
      <dgm:prSet/>
      <dgm:spPr/>
      <dgm:t>
        <a:bodyPr/>
        <a:lstStyle/>
        <a:p>
          <a:endParaRPr lang="es-CO" sz="1300">
            <a:latin typeface="Century Gothic" pitchFamily="34" charset="0"/>
          </a:endParaRPr>
        </a:p>
      </dgm:t>
    </dgm:pt>
    <dgm:pt modelId="{CE26C4F2-7FD0-41C7-9AA9-3031BDC150F3}">
      <dgm:prSet custT="1"/>
      <dgm:spPr/>
      <dgm:t>
        <a:bodyPr/>
        <a:lstStyle/>
        <a:p>
          <a:r>
            <a:rPr lang="es-CO" sz="1300" dirty="0">
              <a:latin typeface="Century Gothic" pitchFamily="34" charset="0"/>
            </a:rPr>
            <a:t>Porcentaje de cultivo infectado.</a:t>
          </a:r>
        </a:p>
      </dgm:t>
    </dgm:pt>
    <dgm:pt modelId="{CFFA6C12-E0F7-4AFA-BAA7-921B500571C8}" type="parTrans" cxnId="{17D7AF5E-29F9-4BC9-B2B7-8BC25E847CCC}">
      <dgm:prSet/>
      <dgm:spPr/>
      <dgm:t>
        <a:bodyPr/>
        <a:lstStyle/>
        <a:p>
          <a:endParaRPr lang="es-CO" sz="1300">
            <a:latin typeface="Century Gothic" pitchFamily="34" charset="0"/>
          </a:endParaRPr>
        </a:p>
      </dgm:t>
    </dgm:pt>
    <dgm:pt modelId="{2219E6B1-3530-4E9A-8D39-34790D1C3305}" type="sibTrans" cxnId="{17D7AF5E-29F9-4BC9-B2B7-8BC25E847CCC}">
      <dgm:prSet/>
      <dgm:spPr/>
      <dgm:t>
        <a:bodyPr/>
        <a:lstStyle/>
        <a:p>
          <a:endParaRPr lang="es-CO" sz="1300">
            <a:latin typeface="Century Gothic" pitchFamily="34" charset="0"/>
          </a:endParaRPr>
        </a:p>
      </dgm:t>
    </dgm:pt>
    <dgm:pt modelId="{C371067D-ADAC-4C2B-9893-95CB1D1CFD31}">
      <dgm:prSet custT="1"/>
      <dgm:spPr/>
      <dgm:t>
        <a:bodyPr/>
        <a:lstStyle/>
        <a:p>
          <a:r>
            <a:rPr lang="es-CO" sz="1300" dirty="0">
              <a:latin typeface="Century Gothic" pitchFamily="34" charset="0"/>
            </a:rPr>
            <a:t>Número de frutos sanos vs enfermos.</a:t>
          </a:r>
        </a:p>
      </dgm:t>
    </dgm:pt>
    <dgm:pt modelId="{E87B313C-5885-4C25-B23B-5D9EF513245F}" type="parTrans" cxnId="{5FF1BBB1-7398-427A-A2FA-C2B6AF98DADD}">
      <dgm:prSet/>
      <dgm:spPr/>
      <dgm:t>
        <a:bodyPr/>
        <a:lstStyle/>
        <a:p>
          <a:endParaRPr lang="es-CO" sz="1300">
            <a:latin typeface="Century Gothic" pitchFamily="34" charset="0"/>
          </a:endParaRPr>
        </a:p>
      </dgm:t>
    </dgm:pt>
    <dgm:pt modelId="{24E6C085-EC58-4BE6-8631-F20CA76C0755}" type="sibTrans" cxnId="{5FF1BBB1-7398-427A-A2FA-C2B6AF98DADD}">
      <dgm:prSet/>
      <dgm:spPr/>
      <dgm:t>
        <a:bodyPr/>
        <a:lstStyle/>
        <a:p>
          <a:endParaRPr lang="es-CO" sz="1300">
            <a:latin typeface="Century Gothic" pitchFamily="34" charset="0"/>
          </a:endParaRPr>
        </a:p>
      </dgm:t>
    </dgm:pt>
    <dgm:pt modelId="{ABCBC886-90CB-444B-8D2C-D1F0B859930F}">
      <dgm:prSet custT="1"/>
      <dgm:spPr/>
      <dgm:t>
        <a:bodyPr/>
        <a:lstStyle/>
        <a:p>
          <a:r>
            <a:rPr lang="es-CO" sz="1300" dirty="0">
              <a:latin typeface="Century Gothic" pitchFamily="34" charset="0"/>
            </a:rPr>
            <a:t>Potencial de infección.</a:t>
          </a:r>
        </a:p>
      </dgm:t>
    </dgm:pt>
    <dgm:pt modelId="{3301E90E-C3D8-456C-B499-B902535F0984}" type="parTrans" cxnId="{A57D546F-E3DC-4F10-8F04-B8CF1773F626}">
      <dgm:prSet/>
      <dgm:spPr/>
      <dgm:t>
        <a:bodyPr/>
        <a:lstStyle/>
        <a:p>
          <a:endParaRPr lang="es-CO" sz="1300">
            <a:latin typeface="Century Gothic" pitchFamily="34" charset="0"/>
          </a:endParaRPr>
        </a:p>
      </dgm:t>
    </dgm:pt>
    <dgm:pt modelId="{22788D23-0A3F-4362-996D-7DD4099AD371}" type="sibTrans" cxnId="{A57D546F-E3DC-4F10-8F04-B8CF1773F626}">
      <dgm:prSet/>
      <dgm:spPr/>
      <dgm:t>
        <a:bodyPr/>
        <a:lstStyle/>
        <a:p>
          <a:endParaRPr lang="es-CO" sz="1300">
            <a:latin typeface="Century Gothic" pitchFamily="34" charset="0"/>
          </a:endParaRPr>
        </a:p>
      </dgm:t>
    </dgm:pt>
    <dgm:pt modelId="{E1C78A39-AE97-4E99-A75C-C1F0F8268A0E}">
      <dgm:prSet custT="1"/>
      <dgm:spPr/>
      <dgm:t>
        <a:bodyPr/>
        <a:lstStyle/>
        <a:p>
          <a:r>
            <a:rPr lang="es-CO" sz="1300" dirty="0">
              <a:latin typeface="Century Gothic" pitchFamily="34" charset="0"/>
            </a:rPr>
            <a:t>Intensidad precipitación.</a:t>
          </a:r>
        </a:p>
      </dgm:t>
    </dgm:pt>
    <dgm:pt modelId="{005114B5-2EA6-481B-A6FB-345DDDF0C29D}" type="parTrans" cxnId="{E477CBAE-EAB4-460C-9D9A-8F33374A9673}">
      <dgm:prSet/>
      <dgm:spPr/>
      <dgm:t>
        <a:bodyPr/>
        <a:lstStyle/>
        <a:p>
          <a:endParaRPr lang="es-CO" sz="1300">
            <a:latin typeface="Century Gothic" pitchFamily="34" charset="0"/>
          </a:endParaRPr>
        </a:p>
      </dgm:t>
    </dgm:pt>
    <dgm:pt modelId="{059E6E1A-53A3-44D0-9839-4EA01F8E22AD}" type="sibTrans" cxnId="{E477CBAE-EAB4-460C-9D9A-8F33374A9673}">
      <dgm:prSet/>
      <dgm:spPr/>
      <dgm:t>
        <a:bodyPr/>
        <a:lstStyle/>
        <a:p>
          <a:endParaRPr lang="es-CO" sz="1300">
            <a:latin typeface="Century Gothic" pitchFamily="34" charset="0"/>
          </a:endParaRPr>
        </a:p>
      </dgm:t>
    </dgm:pt>
    <dgm:pt modelId="{8AC793C1-73E2-44B9-99CA-9FA788184CBB}">
      <dgm:prSet custT="1"/>
      <dgm:spPr/>
      <dgm:t>
        <a:bodyPr/>
        <a:lstStyle/>
        <a:p>
          <a:r>
            <a:rPr lang="es-CO" sz="1300" dirty="0">
              <a:latin typeface="Century Gothic" pitchFamily="34" charset="0"/>
            </a:rPr>
            <a:t>Velocidad del viento.</a:t>
          </a:r>
        </a:p>
      </dgm:t>
    </dgm:pt>
    <dgm:pt modelId="{534444C7-13B3-4E85-AC7B-94B0FD69FC36}" type="parTrans" cxnId="{4B62012F-3097-4D3E-9260-0B78285ACFBB}">
      <dgm:prSet/>
      <dgm:spPr/>
      <dgm:t>
        <a:bodyPr/>
        <a:lstStyle/>
        <a:p>
          <a:endParaRPr lang="es-CO" sz="1300">
            <a:latin typeface="Century Gothic" pitchFamily="34" charset="0"/>
          </a:endParaRPr>
        </a:p>
      </dgm:t>
    </dgm:pt>
    <dgm:pt modelId="{59FF3346-0A7C-4CAD-8423-827363FC0E2D}" type="sibTrans" cxnId="{4B62012F-3097-4D3E-9260-0B78285ACFBB}">
      <dgm:prSet/>
      <dgm:spPr/>
      <dgm:t>
        <a:bodyPr/>
        <a:lstStyle/>
        <a:p>
          <a:endParaRPr lang="es-CO" sz="1300">
            <a:latin typeface="Century Gothic" pitchFamily="34" charset="0"/>
          </a:endParaRPr>
        </a:p>
      </dgm:t>
    </dgm:pt>
    <dgm:pt modelId="{FDE9D312-1805-42E3-9B1F-8486790BFB09}">
      <dgm:prSet custT="1"/>
      <dgm:spPr/>
      <dgm:t>
        <a:bodyPr/>
        <a:lstStyle/>
        <a:p>
          <a:r>
            <a:rPr lang="es-CO" sz="1300" dirty="0">
              <a:latin typeface="Century Gothic" pitchFamily="34" charset="0"/>
            </a:rPr>
            <a:t>Temperatura.</a:t>
          </a:r>
        </a:p>
      </dgm:t>
    </dgm:pt>
    <dgm:pt modelId="{2A7EC70E-F9F8-4CE1-B103-5559D9D42EE5}" type="parTrans" cxnId="{7155AAC0-A862-43AD-B69A-AEB4A2FA409B}">
      <dgm:prSet/>
      <dgm:spPr/>
      <dgm:t>
        <a:bodyPr/>
        <a:lstStyle/>
        <a:p>
          <a:endParaRPr lang="es-CO" sz="1300">
            <a:latin typeface="Century Gothic" pitchFamily="34" charset="0"/>
          </a:endParaRPr>
        </a:p>
      </dgm:t>
    </dgm:pt>
    <dgm:pt modelId="{072F5167-B1CA-44EF-A9F6-28D94E3BF875}" type="sibTrans" cxnId="{7155AAC0-A862-43AD-B69A-AEB4A2FA409B}">
      <dgm:prSet/>
      <dgm:spPr/>
      <dgm:t>
        <a:bodyPr/>
        <a:lstStyle/>
        <a:p>
          <a:endParaRPr lang="es-CO" sz="1300">
            <a:latin typeface="Century Gothic" pitchFamily="34" charset="0"/>
          </a:endParaRPr>
        </a:p>
      </dgm:t>
    </dgm:pt>
    <dgm:pt modelId="{C69E4465-372F-49A3-AEDB-3573A3B7D4D4}">
      <dgm:prSet phldrT="[Texto]" custT="1"/>
      <dgm:spPr/>
      <dgm:t>
        <a:bodyPr/>
        <a:lstStyle/>
        <a:p>
          <a:r>
            <a:rPr lang="es-CO" sz="1400" dirty="0">
              <a:latin typeface="Century Gothic" pitchFamily="34" charset="0"/>
            </a:rPr>
            <a:t>Constante de viento.</a:t>
          </a:r>
        </a:p>
      </dgm:t>
    </dgm:pt>
    <dgm:pt modelId="{6BD75339-362C-4F11-8CA5-7381AD1786AC}" type="parTrans" cxnId="{1E0B3D2C-D867-4E9B-B4EC-216A27690A85}">
      <dgm:prSet/>
      <dgm:spPr/>
      <dgm:t>
        <a:bodyPr/>
        <a:lstStyle/>
        <a:p>
          <a:endParaRPr lang="es-CO" sz="1300">
            <a:latin typeface="Century Gothic" pitchFamily="34" charset="0"/>
          </a:endParaRPr>
        </a:p>
      </dgm:t>
    </dgm:pt>
    <dgm:pt modelId="{27FF3B41-461D-4332-97DF-FA148EA9DB82}" type="sibTrans" cxnId="{1E0B3D2C-D867-4E9B-B4EC-216A27690A85}">
      <dgm:prSet/>
      <dgm:spPr/>
      <dgm:t>
        <a:bodyPr/>
        <a:lstStyle/>
        <a:p>
          <a:endParaRPr lang="es-CO" sz="1300">
            <a:latin typeface="Century Gothic" pitchFamily="34" charset="0"/>
          </a:endParaRPr>
        </a:p>
      </dgm:t>
    </dgm:pt>
    <dgm:pt modelId="{E2AE65CF-4EBC-4AAB-9791-EFFD0FA7BAAB}">
      <dgm:prSet phldrT="[Texto]" custT="1"/>
      <dgm:spPr/>
      <dgm:t>
        <a:bodyPr/>
        <a:lstStyle/>
        <a:p>
          <a:r>
            <a:rPr lang="es-CO" sz="1400" dirty="0">
              <a:latin typeface="Century Gothic" pitchFamily="34" charset="0"/>
            </a:rPr>
            <a:t>Constante de Temperatura.</a:t>
          </a:r>
        </a:p>
      </dgm:t>
    </dgm:pt>
    <dgm:pt modelId="{7E6AFA77-4765-4EA9-9144-52E6B579AA7B}" type="parTrans" cxnId="{B881EECC-DBB9-420A-AF66-33AD2E59871C}">
      <dgm:prSet/>
      <dgm:spPr/>
      <dgm:t>
        <a:bodyPr/>
        <a:lstStyle/>
        <a:p>
          <a:endParaRPr lang="es-CO" sz="1300">
            <a:latin typeface="Century Gothic" pitchFamily="34" charset="0"/>
          </a:endParaRPr>
        </a:p>
      </dgm:t>
    </dgm:pt>
    <dgm:pt modelId="{14EBB655-8979-4187-9F3E-8C1DA1255F61}" type="sibTrans" cxnId="{B881EECC-DBB9-420A-AF66-33AD2E59871C}">
      <dgm:prSet/>
      <dgm:spPr/>
      <dgm:t>
        <a:bodyPr/>
        <a:lstStyle/>
        <a:p>
          <a:endParaRPr lang="es-CO" sz="1300">
            <a:latin typeface="Century Gothic" pitchFamily="34" charset="0"/>
          </a:endParaRPr>
        </a:p>
      </dgm:t>
    </dgm:pt>
    <dgm:pt modelId="{7F5DA405-BAFA-42C1-80E5-323121714EAD}">
      <dgm:prSet phldrT="[Texto]" custT="1"/>
      <dgm:spPr/>
      <dgm:t>
        <a:bodyPr/>
        <a:lstStyle/>
        <a:p>
          <a:r>
            <a:rPr lang="es-CO" sz="1400" dirty="0">
              <a:latin typeface="Century Gothic" pitchFamily="34" charset="0"/>
            </a:rPr>
            <a:t>Constante de lluvia.</a:t>
          </a:r>
        </a:p>
      </dgm:t>
    </dgm:pt>
    <dgm:pt modelId="{E66C18B7-840E-45CE-8E32-230E03C1BEB0}" type="parTrans" cxnId="{9C996633-C19A-4FF9-9137-67BE871296DB}">
      <dgm:prSet/>
      <dgm:spPr/>
      <dgm:t>
        <a:bodyPr/>
        <a:lstStyle/>
        <a:p>
          <a:endParaRPr lang="es-CO" sz="1300">
            <a:latin typeface="Century Gothic" pitchFamily="34" charset="0"/>
          </a:endParaRPr>
        </a:p>
      </dgm:t>
    </dgm:pt>
    <dgm:pt modelId="{FA33F9B4-AF47-4CDB-9B60-996DECA949A1}" type="sibTrans" cxnId="{9C996633-C19A-4FF9-9137-67BE871296DB}">
      <dgm:prSet/>
      <dgm:spPr/>
      <dgm:t>
        <a:bodyPr/>
        <a:lstStyle/>
        <a:p>
          <a:endParaRPr lang="es-CO" sz="1300">
            <a:latin typeface="Century Gothic" pitchFamily="34" charset="0"/>
          </a:endParaRPr>
        </a:p>
      </dgm:t>
    </dgm:pt>
    <dgm:pt modelId="{C8B71423-F09D-449C-99ED-60F5DAC0D5DD}">
      <dgm:prSet phldrT="[Texto]" custT="1"/>
      <dgm:spPr/>
      <dgm:t>
        <a:bodyPr/>
        <a:lstStyle/>
        <a:p>
          <a:endParaRPr lang="es-CO" sz="1300" dirty="0">
            <a:latin typeface="Century Gothic" pitchFamily="34" charset="0"/>
          </a:endParaRPr>
        </a:p>
      </dgm:t>
    </dgm:pt>
    <dgm:pt modelId="{D978CD75-DB34-4836-BF16-23E36DFD4A65}" type="parTrans" cxnId="{6AF38ECD-F2DA-485F-AF41-7A01F7D2E05B}">
      <dgm:prSet/>
      <dgm:spPr/>
      <dgm:t>
        <a:bodyPr/>
        <a:lstStyle/>
        <a:p>
          <a:endParaRPr lang="es-CO" sz="1300"/>
        </a:p>
      </dgm:t>
    </dgm:pt>
    <dgm:pt modelId="{BB7595B4-8BDC-491A-B951-A5C88850A293}" type="sibTrans" cxnId="{6AF38ECD-F2DA-485F-AF41-7A01F7D2E05B}">
      <dgm:prSet/>
      <dgm:spPr/>
      <dgm:t>
        <a:bodyPr/>
        <a:lstStyle/>
        <a:p>
          <a:endParaRPr lang="es-CO" sz="1300"/>
        </a:p>
      </dgm:t>
    </dgm:pt>
    <dgm:pt modelId="{675971FE-4A76-4539-AFEB-03C2402369AC}">
      <dgm:prSet phldrT="[Texto]" custT="1"/>
      <dgm:spPr/>
      <dgm:t>
        <a:bodyPr/>
        <a:lstStyle/>
        <a:p>
          <a:endParaRPr lang="es-CO" sz="1300" dirty="0">
            <a:latin typeface="Century Gothic" pitchFamily="34" charset="0"/>
          </a:endParaRPr>
        </a:p>
      </dgm:t>
    </dgm:pt>
    <dgm:pt modelId="{BC8EA0DA-71C8-4E9C-8F34-D0CE9A80D62E}" type="parTrans" cxnId="{BE2C4AFA-5871-4814-AABB-02D30C97F43F}">
      <dgm:prSet/>
      <dgm:spPr/>
      <dgm:t>
        <a:bodyPr/>
        <a:lstStyle/>
        <a:p>
          <a:endParaRPr lang="es-CO" sz="1300"/>
        </a:p>
      </dgm:t>
    </dgm:pt>
    <dgm:pt modelId="{6259BDA0-01CD-44FF-865E-19E752A54F6E}" type="sibTrans" cxnId="{BE2C4AFA-5871-4814-AABB-02D30C97F43F}">
      <dgm:prSet/>
      <dgm:spPr/>
      <dgm:t>
        <a:bodyPr/>
        <a:lstStyle/>
        <a:p>
          <a:endParaRPr lang="es-CO" sz="1300"/>
        </a:p>
      </dgm:t>
    </dgm:pt>
    <dgm:pt modelId="{A01E4A1E-FC8D-4FD4-82EB-9945FFF4EE53}">
      <dgm:prSet custT="1"/>
      <dgm:spPr/>
      <dgm:t>
        <a:bodyPr/>
        <a:lstStyle/>
        <a:p>
          <a:r>
            <a:rPr lang="es-CO" sz="1300" dirty="0">
              <a:latin typeface="Century Gothic" pitchFamily="34" charset="0"/>
            </a:rPr>
            <a:t>Características globales</a:t>
          </a:r>
        </a:p>
      </dgm:t>
    </dgm:pt>
    <dgm:pt modelId="{A491A2CC-0792-4425-ACC1-BCE6827FE129}" type="sibTrans" cxnId="{97BA1C19-2DD0-40CB-B3CC-12BBD5EFEB41}">
      <dgm:prSet/>
      <dgm:spPr/>
      <dgm:t>
        <a:bodyPr/>
        <a:lstStyle/>
        <a:p>
          <a:endParaRPr lang="es-CO" sz="1300"/>
        </a:p>
      </dgm:t>
    </dgm:pt>
    <dgm:pt modelId="{3918F7B7-15FE-486E-80FB-85F1339D78BB}" type="parTrans" cxnId="{97BA1C19-2DD0-40CB-B3CC-12BBD5EFEB41}">
      <dgm:prSet/>
      <dgm:spPr/>
      <dgm:t>
        <a:bodyPr/>
        <a:lstStyle/>
        <a:p>
          <a:endParaRPr lang="es-CO" sz="1300"/>
        </a:p>
      </dgm:t>
    </dgm:pt>
    <dgm:pt modelId="{3C0DA6DF-A3DF-4E00-B07F-24AC26E1D5F8}">
      <dgm:prSet custT="1"/>
      <dgm:spPr/>
      <dgm:t>
        <a:bodyPr/>
        <a:lstStyle/>
        <a:p>
          <a:r>
            <a:rPr lang="es-CO" sz="1400" dirty="0">
              <a:latin typeface="Century Gothic" pitchFamily="34" charset="0"/>
            </a:rPr>
            <a:t>Tamaño del terreno.</a:t>
          </a:r>
        </a:p>
      </dgm:t>
    </dgm:pt>
    <dgm:pt modelId="{902D6EDF-4AF7-47F6-88BD-290AE55687F2}" type="sibTrans" cxnId="{ACF00AA7-E554-419C-839F-1FE968F87C35}">
      <dgm:prSet/>
      <dgm:spPr/>
      <dgm:t>
        <a:bodyPr/>
        <a:lstStyle/>
        <a:p>
          <a:endParaRPr lang="es-CO"/>
        </a:p>
      </dgm:t>
    </dgm:pt>
    <dgm:pt modelId="{10F802E2-F398-46E1-A88F-7EF671EDA0B8}" type="parTrans" cxnId="{ACF00AA7-E554-419C-839F-1FE968F87C35}">
      <dgm:prSet/>
      <dgm:spPr/>
      <dgm:t>
        <a:bodyPr/>
        <a:lstStyle/>
        <a:p>
          <a:endParaRPr lang="es-CO"/>
        </a:p>
      </dgm:t>
    </dgm:pt>
    <dgm:pt modelId="{E9328B70-6181-49E2-9861-EDA868A21B28}">
      <dgm:prSet custT="1"/>
      <dgm:spPr/>
      <dgm:t>
        <a:bodyPr/>
        <a:lstStyle/>
        <a:p>
          <a:r>
            <a:rPr lang="es-CO" sz="1400" dirty="0">
              <a:latin typeface="Century Gothic" pitchFamily="34" charset="0"/>
            </a:rPr>
            <a:t>Definición de variables climáticas.</a:t>
          </a:r>
        </a:p>
      </dgm:t>
    </dgm:pt>
    <dgm:pt modelId="{954F206A-1B30-4511-B9D0-430AF6BB8046}" type="parTrans" cxnId="{8DE5F429-1515-4E12-B994-3878C786DF86}">
      <dgm:prSet/>
      <dgm:spPr/>
      <dgm:t>
        <a:bodyPr/>
        <a:lstStyle/>
        <a:p>
          <a:endParaRPr lang="es-CO"/>
        </a:p>
      </dgm:t>
    </dgm:pt>
    <dgm:pt modelId="{2CBD7716-DC67-41A7-8B82-E8EF800AC95A}" type="sibTrans" cxnId="{8DE5F429-1515-4E12-B994-3878C786DF86}">
      <dgm:prSet/>
      <dgm:spPr/>
      <dgm:t>
        <a:bodyPr/>
        <a:lstStyle/>
        <a:p>
          <a:endParaRPr lang="es-CO"/>
        </a:p>
      </dgm:t>
    </dgm:pt>
    <dgm:pt modelId="{FE16C2CF-3D94-40C5-A066-62597B95804B}">
      <dgm:prSet custT="1"/>
      <dgm:spPr/>
      <dgm:t>
        <a:bodyPr/>
        <a:lstStyle/>
        <a:p>
          <a:r>
            <a:rPr lang="es-CO" sz="1400" dirty="0">
              <a:latin typeface="Century Gothic" pitchFamily="34" charset="0"/>
            </a:rPr>
            <a:t>Actualizaciones diarias del clima.</a:t>
          </a:r>
        </a:p>
      </dgm:t>
    </dgm:pt>
    <dgm:pt modelId="{275B2EC3-F215-46CC-9922-277E5B6544D1}" type="parTrans" cxnId="{69D7FA29-C472-477A-AE9B-D40594F958C9}">
      <dgm:prSet/>
      <dgm:spPr/>
      <dgm:t>
        <a:bodyPr/>
        <a:lstStyle/>
        <a:p>
          <a:endParaRPr lang="es-CO"/>
        </a:p>
      </dgm:t>
    </dgm:pt>
    <dgm:pt modelId="{3A4A1908-7A18-4697-9293-58664A71405B}" type="sibTrans" cxnId="{69D7FA29-C472-477A-AE9B-D40594F958C9}">
      <dgm:prSet/>
      <dgm:spPr/>
      <dgm:t>
        <a:bodyPr/>
        <a:lstStyle/>
        <a:p>
          <a:endParaRPr lang="es-CO"/>
        </a:p>
      </dgm:t>
    </dgm:pt>
    <dgm:pt modelId="{F1D0BFDE-9633-4DB3-BA17-1E2DAFAF4926}" type="pres">
      <dgm:prSet presAssocID="{C16E3615-7ECD-4094-B1F1-84381D2A0791}" presName="Name0" presStyleCnt="0">
        <dgm:presLayoutVars>
          <dgm:dir/>
          <dgm:animLvl val="lvl"/>
          <dgm:resizeHandles val="exact"/>
        </dgm:presLayoutVars>
      </dgm:prSet>
      <dgm:spPr/>
    </dgm:pt>
    <dgm:pt modelId="{D0840F43-966F-42F9-AB5B-51D81DD70E54}" type="pres">
      <dgm:prSet presAssocID="{95001F91-6AB7-4F8F-8ED9-2D44C72F4362}" presName="composite" presStyleCnt="0"/>
      <dgm:spPr/>
    </dgm:pt>
    <dgm:pt modelId="{E1678B25-0976-497F-A340-B4AD21D65474}" type="pres">
      <dgm:prSet presAssocID="{95001F91-6AB7-4F8F-8ED9-2D44C72F4362}" presName="parTx" presStyleLbl="alignNode1" presStyleIdx="0" presStyleCnt="5">
        <dgm:presLayoutVars>
          <dgm:chMax val="0"/>
          <dgm:chPref val="0"/>
          <dgm:bulletEnabled val="1"/>
        </dgm:presLayoutVars>
      </dgm:prSet>
      <dgm:spPr/>
    </dgm:pt>
    <dgm:pt modelId="{B5869CA6-884D-4968-9082-758EAEC2CB5D}" type="pres">
      <dgm:prSet presAssocID="{95001F91-6AB7-4F8F-8ED9-2D44C72F4362}" presName="desTx" presStyleLbl="alignAccFollowNode1" presStyleIdx="0" presStyleCnt="5">
        <dgm:presLayoutVars>
          <dgm:bulletEnabled val="1"/>
        </dgm:presLayoutVars>
      </dgm:prSet>
      <dgm:spPr/>
    </dgm:pt>
    <dgm:pt modelId="{115511C1-FADD-493A-BCBA-73606B351398}" type="pres">
      <dgm:prSet presAssocID="{101BB34D-5590-4ED5-9D86-79EF1262F20D}" presName="space" presStyleCnt="0"/>
      <dgm:spPr/>
    </dgm:pt>
    <dgm:pt modelId="{0580229E-55DC-4913-A00E-42EAFA8B050C}" type="pres">
      <dgm:prSet presAssocID="{4A98E49D-CC7B-4133-B7EA-5D82786FC1F9}" presName="composite" presStyleCnt="0"/>
      <dgm:spPr/>
    </dgm:pt>
    <dgm:pt modelId="{B16DCA03-CCAD-43C3-8DF8-79BF1942FB3A}" type="pres">
      <dgm:prSet presAssocID="{4A98E49D-CC7B-4133-B7EA-5D82786FC1F9}" presName="parTx" presStyleLbl="alignNode1" presStyleIdx="1" presStyleCnt="5">
        <dgm:presLayoutVars>
          <dgm:chMax val="0"/>
          <dgm:chPref val="0"/>
          <dgm:bulletEnabled val="1"/>
        </dgm:presLayoutVars>
      </dgm:prSet>
      <dgm:spPr/>
    </dgm:pt>
    <dgm:pt modelId="{CF69D4EE-0A12-4C3A-882C-E7939013CD60}" type="pres">
      <dgm:prSet presAssocID="{4A98E49D-CC7B-4133-B7EA-5D82786FC1F9}" presName="desTx" presStyleLbl="alignAccFollowNode1" presStyleIdx="1" presStyleCnt="5">
        <dgm:presLayoutVars>
          <dgm:bulletEnabled val="1"/>
        </dgm:presLayoutVars>
      </dgm:prSet>
      <dgm:spPr/>
    </dgm:pt>
    <dgm:pt modelId="{71BAFF6C-88B3-4917-AB78-5EEDBF9E28D4}" type="pres">
      <dgm:prSet presAssocID="{C8465B90-48B4-4ED0-8BA7-D8C3724BFD10}" presName="space" presStyleCnt="0"/>
      <dgm:spPr/>
    </dgm:pt>
    <dgm:pt modelId="{5DD33680-91E9-44A4-808A-0C323365E1BF}" type="pres">
      <dgm:prSet presAssocID="{BACD3867-99FF-404F-BDF4-F1F76D105DF4}" presName="composite" presStyleCnt="0"/>
      <dgm:spPr/>
    </dgm:pt>
    <dgm:pt modelId="{67AA0693-E0A6-49A5-94D3-717D10A28FEE}" type="pres">
      <dgm:prSet presAssocID="{BACD3867-99FF-404F-BDF4-F1F76D105DF4}" presName="parTx" presStyleLbl="alignNode1" presStyleIdx="2" presStyleCnt="5">
        <dgm:presLayoutVars>
          <dgm:chMax val="0"/>
          <dgm:chPref val="0"/>
          <dgm:bulletEnabled val="1"/>
        </dgm:presLayoutVars>
      </dgm:prSet>
      <dgm:spPr/>
    </dgm:pt>
    <dgm:pt modelId="{D1DA34BC-1B7B-401F-B52E-FBF7D80E4AC6}" type="pres">
      <dgm:prSet presAssocID="{BACD3867-99FF-404F-BDF4-F1F76D105DF4}" presName="desTx" presStyleLbl="alignAccFollowNode1" presStyleIdx="2" presStyleCnt="5">
        <dgm:presLayoutVars>
          <dgm:bulletEnabled val="1"/>
        </dgm:presLayoutVars>
      </dgm:prSet>
      <dgm:spPr/>
    </dgm:pt>
    <dgm:pt modelId="{BDFFC46A-4C10-4135-A583-52AB350694EF}" type="pres">
      <dgm:prSet presAssocID="{2F9A0C25-DCC9-42A0-9AE4-DEA1741A5D51}" presName="space" presStyleCnt="0"/>
      <dgm:spPr/>
    </dgm:pt>
    <dgm:pt modelId="{A42A72EA-EB99-4B70-A8BB-FCE4C76C4865}" type="pres">
      <dgm:prSet presAssocID="{99424B85-C16B-4AAE-9843-978ECE3B6F79}" presName="composite" presStyleCnt="0"/>
      <dgm:spPr/>
    </dgm:pt>
    <dgm:pt modelId="{19715DBC-F057-4E1C-BCF7-D47BE0ADFF59}" type="pres">
      <dgm:prSet presAssocID="{99424B85-C16B-4AAE-9843-978ECE3B6F79}" presName="parTx" presStyleLbl="alignNode1" presStyleIdx="3" presStyleCnt="5">
        <dgm:presLayoutVars>
          <dgm:chMax val="0"/>
          <dgm:chPref val="0"/>
          <dgm:bulletEnabled val="1"/>
        </dgm:presLayoutVars>
      </dgm:prSet>
      <dgm:spPr/>
    </dgm:pt>
    <dgm:pt modelId="{0D47F22B-8FA7-4ED1-97C8-29166A3B3962}" type="pres">
      <dgm:prSet presAssocID="{99424B85-C16B-4AAE-9843-978ECE3B6F79}" presName="desTx" presStyleLbl="alignAccFollowNode1" presStyleIdx="3" presStyleCnt="5">
        <dgm:presLayoutVars>
          <dgm:bulletEnabled val="1"/>
        </dgm:presLayoutVars>
      </dgm:prSet>
      <dgm:spPr/>
    </dgm:pt>
    <dgm:pt modelId="{43395304-5DD7-4CC1-B0E3-0189E7E387C2}" type="pres">
      <dgm:prSet presAssocID="{BEC8F9D3-9B7B-4D27-BB9C-08EFA078BB2D}" presName="space" presStyleCnt="0"/>
      <dgm:spPr/>
    </dgm:pt>
    <dgm:pt modelId="{29735FAB-CDDA-4E89-B250-453CBD6C6D3D}" type="pres">
      <dgm:prSet presAssocID="{A01E4A1E-FC8D-4FD4-82EB-9945FFF4EE53}" presName="composite" presStyleCnt="0"/>
      <dgm:spPr/>
    </dgm:pt>
    <dgm:pt modelId="{D01BFA27-A83D-48C5-86B6-A9DBA0589C9B}" type="pres">
      <dgm:prSet presAssocID="{A01E4A1E-FC8D-4FD4-82EB-9945FFF4EE53}" presName="parTx" presStyleLbl="alignNode1" presStyleIdx="4" presStyleCnt="5">
        <dgm:presLayoutVars>
          <dgm:chMax val="0"/>
          <dgm:chPref val="0"/>
          <dgm:bulletEnabled val="1"/>
        </dgm:presLayoutVars>
      </dgm:prSet>
      <dgm:spPr/>
    </dgm:pt>
    <dgm:pt modelId="{631AEDFC-276F-4A1C-8660-4A7E161A49E3}" type="pres">
      <dgm:prSet presAssocID="{A01E4A1E-FC8D-4FD4-82EB-9945FFF4EE53}" presName="desTx" presStyleLbl="alignAccFollowNode1" presStyleIdx="4" presStyleCnt="5">
        <dgm:presLayoutVars>
          <dgm:bulletEnabled val="1"/>
        </dgm:presLayoutVars>
      </dgm:prSet>
      <dgm:spPr/>
    </dgm:pt>
  </dgm:ptLst>
  <dgm:cxnLst>
    <dgm:cxn modelId="{40558500-A1A3-4A9E-B034-91FA26F4ECE1}" type="presOf" srcId="{F0E7F019-B178-4287-88D6-6A51D645F2DC}" destId="{D1DA34BC-1B7B-401F-B52E-FBF7D80E4AC6}" srcOrd="0" destOrd="1" presId="urn:microsoft.com/office/officeart/2005/8/layout/hList1"/>
    <dgm:cxn modelId="{27709E0D-2CC1-4112-B21D-C1430015428C}" type="presOf" srcId="{E1C78A39-AE97-4E99-A75C-C1F0F8268A0E}" destId="{0D47F22B-8FA7-4ED1-97C8-29166A3B3962}" srcOrd="0" destOrd="3" presId="urn:microsoft.com/office/officeart/2005/8/layout/hList1"/>
    <dgm:cxn modelId="{D0F86F10-829B-475D-A5A8-ADD778BCC168}" srcId="{BACD3867-99FF-404F-BDF4-F1F76D105DF4}" destId="{149D03E7-4631-43C0-AF2C-5FB34D7D6666}" srcOrd="0" destOrd="0" parTransId="{1998C220-C881-4AAD-B50A-716E1CE7550F}" sibTransId="{192A13B9-8FDF-4C18-BF98-C20757F0685B}"/>
    <dgm:cxn modelId="{33250516-24FF-494A-A3EE-408C69592B5A}" srcId="{C16E3615-7ECD-4094-B1F1-84381D2A0791}" destId="{99424B85-C16B-4AAE-9843-978ECE3B6F79}" srcOrd="3" destOrd="0" parTransId="{E4A0BE09-BA44-4842-964D-E6EAE4DF1721}" sibTransId="{BEC8F9D3-9B7B-4D27-BB9C-08EFA078BB2D}"/>
    <dgm:cxn modelId="{E51B4E17-854E-4317-8307-C1289F258D05}" srcId="{4A98E49D-CC7B-4133-B7EA-5D82786FC1F9}" destId="{59235041-4D54-4B58-B9E6-739056B14BEA}" srcOrd="0" destOrd="0" parTransId="{F4F923AB-4960-46B8-A7C6-DCC84EB52446}" sibTransId="{AB3B2F3D-E44C-4010-9CED-11D354F66082}"/>
    <dgm:cxn modelId="{97BA1C19-2DD0-40CB-B3CC-12BBD5EFEB41}" srcId="{C16E3615-7ECD-4094-B1F1-84381D2A0791}" destId="{A01E4A1E-FC8D-4FD4-82EB-9945FFF4EE53}" srcOrd="4" destOrd="0" parTransId="{3918F7B7-15FE-486E-80FB-85F1339D78BB}" sibTransId="{A491A2CC-0792-4425-ACC1-BCE6827FE129}"/>
    <dgm:cxn modelId="{3150AE1B-19ED-4A39-8E49-1752A5142CC2}" type="presOf" srcId="{4970EEA7-1E97-4A2E-8C66-58E926D4ED4D}" destId="{CF69D4EE-0A12-4C3A-882C-E7939013CD60}" srcOrd="0" destOrd="1" presId="urn:microsoft.com/office/officeart/2005/8/layout/hList1"/>
    <dgm:cxn modelId="{9C87D11C-043C-4315-9CC5-41FED36D91FB}" type="presOf" srcId="{149D03E7-4631-43C0-AF2C-5FB34D7D6666}" destId="{D1DA34BC-1B7B-401F-B52E-FBF7D80E4AC6}" srcOrd="0" destOrd="0" presId="urn:microsoft.com/office/officeart/2005/8/layout/hList1"/>
    <dgm:cxn modelId="{5D81C923-692A-4154-A206-69C4DBDE1670}" type="presOf" srcId="{C8B71423-F09D-449C-99ED-60F5DAC0D5DD}" destId="{D1DA34BC-1B7B-401F-B52E-FBF7D80E4AC6}" srcOrd="0" destOrd="5" presId="urn:microsoft.com/office/officeart/2005/8/layout/hList1"/>
    <dgm:cxn modelId="{F5BE6225-79A7-4942-9E3E-727CC8DD4699}" type="presOf" srcId="{E9328B70-6181-49E2-9861-EDA868A21B28}" destId="{631AEDFC-276F-4A1C-8660-4A7E161A49E3}" srcOrd="0" destOrd="1" presId="urn:microsoft.com/office/officeart/2005/8/layout/hList1"/>
    <dgm:cxn modelId="{8DE5F429-1515-4E12-B994-3878C786DF86}" srcId="{A01E4A1E-FC8D-4FD4-82EB-9945FFF4EE53}" destId="{E9328B70-6181-49E2-9861-EDA868A21B28}" srcOrd="1" destOrd="0" parTransId="{954F206A-1B30-4511-B9D0-430AF6BB8046}" sibTransId="{2CBD7716-DC67-41A7-8B82-E8EF800AC95A}"/>
    <dgm:cxn modelId="{69D7FA29-C472-477A-AE9B-D40594F958C9}" srcId="{A01E4A1E-FC8D-4FD4-82EB-9945FFF4EE53}" destId="{FE16C2CF-3D94-40C5-A066-62597B95804B}" srcOrd="2" destOrd="0" parTransId="{275B2EC3-F215-46CC-9922-277E5B6544D1}" sibTransId="{3A4A1908-7A18-4697-9293-58664A71405B}"/>
    <dgm:cxn modelId="{1E0B3D2C-D867-4E9B-B4EC-216A27690A85}" srcId="{BACD3867-99FF-404F-BDF4-F1F76D105DF4}" destId="{C69E4465-372F-49A3-AEDB-3573A3B7D4D4}" srcOrd="2" destOrd="0" parTransId="{6BD75339-362C-4F11-8CA5-7381AD1786AC}" sibTransId="{27FF3B41-461D-4332-97DF-FA148EA9DB82}"/>
    <dgm:cxn modelId="{4B62012F-3097-4D3E-9260-0B78285ACFBB}" srcId="{99424B85-C16B-4AAE-9843-978ECE3B6F79}" destId="{8AC793C1-73E2-44B9-99CA-9FA788184CBB}" srcOrd="4" destOrd="0" parTransId="{534444C7-13B3-4E85-AC7B-94B0FD69FC36}" sibTransId="{59FF3346-0A7C-4CAD-8423-827363FC0E2D}"/>
    <dgm:cxn modelId="{9C996633-C19A-4FF9-9137-67BE871296DB}" srcId="{BACD3867-99FF-404F-BDF4-F1F76D105DF4}" destId="{7F5DA405-BAFA-42C1-80E5-323121714EAD}" srcOrd="4" destOrd="0" parTransId="{E66C18B7-840E-45CE-8E32-230E03C1BEB0}" sibTransId="{FA33F9B4-AF47-4CDB-9B60-996DECA949A1}"/>
    <dgm:cxn modelId="{759B6235-AF90-4F26-94FA-E28DDD16D9D5}" type="presOf" srcId="{7F5DA405-BAFA-42C1-80E5-323121714EAD}" destId="{D1DA34BC-1B7B-401F-B52E-FBF7D80E4AC6}" srcOrd="0" destOrd="4" presId="urn:microsoft.com/office/officeart/2005/8/layout/hList1"/>
    <dgm:cxn modelId="{17D7AF5E-29F9-4BC9-B2B7-8BC25E847CCC}" srcId="{99424B85-C16B-4AAE-9843-978ECE3B6F79}" destId="{CE26C4F2-7FD0-41C7-9AA9-3031BDC150F3}" srcOrd="0" destOrd="0" parTransId="{CFFA6C12-E0F7-4AFA-BAA7-921B500571C8}" sibTransId="{2219E6B1-3530-4E9A-8D39-34790D1C3305}"/>
    <dgm:cxn modelId="{CDBF6565-6470-4668-9B79-42C3FA6CC527}" type="presOf" srcId="{CE26C4F2-7FD0-41C7-9AA9-3031BDC150F3}" destId="{0D47F22B-8FA7-4ED1-97C8-29166A3B3962}" srcOrd="0" destOrd="0" presId="urn:microsoft.com/office/officeart/2005/8/layout/hList1"/>
    <dgm:cxn modelId="{348B1F49-8E07-4FBE-A292-6989F93FB62E}" type="presOf" srcId="{99424B85-C16B-4AAE-9843-978ECE3B6F79}" destId="{19715DBC-F057-4E1C-BCF7-D47BE0ADFF59}" srcOrd="0" destOrd="0" presId="urn:microsoft.com/office/officeart/2005/8/layout/hList1"/>
    <dgm:cxn modelId="{AB09DD49-B50A-435F-B257-112B1AA181F6}" type="presOf" srcId="{C371067D-ADAC-4C2B-9893-95CB1D1CFD31}" destId="{0D47F22B-8FA7-4ED1-97C8-29166A3B3962}" srcOrd="0" destOrd="1" presId="urn:microsoft.com/office/officeart/2005/8/layout/hList1"/>
    <dgm:cxn modelId="{E7B89E4B-7403-4F98-A5A8-7C4EC25C5A36}" type="presOf" srcId="{8AC793C1-73E2-44B9-99CA-9FA788184CBB}" destId="{0D47F22B-8FA7-4ED1-97C8-29166A3B3962}" srcOrd="0" destOrd="4" presId="urn:microsoft.com/office/officeart/2005/8/layout/hList1"/>
    <dgm:cxn modelId="{7E09346C-5756-4799-A27F-FF55AFABA7F5}" srcId="{BACD3867-99FF-404F-BDF4-F1F76D105DF4}" destId="{F0E7F019-B178-4287-88D6-6A51D645F2DC}" srcOrd="1" destOrd="0" parTransId="{9E3AC43B-96E2-4A03-977D-498894F070DA}" sibTransId="{6BF156C8-8585-4AEB-892B-EBB6C123BFD9}"/>
    <dgm:cxn modelId="{A57D546F-E3DC-4F10-8F04-B8CF1773F626}" srcId="{99424B85-C16B-4AAE-9843-978ECE3B6F79}" destId="{ABCBC886-90CB-444B-8D2C-D1F0B859930F}" srcOrd="2" destOrd="0" parTransId="{3301E90E-C3D8-456C-B499-B902535F0984}" sibTransId="{22788D23-0A3F-4362-996D-7DD4099AD371}"/>
    <dgm:cxn modelId="{15C60E87-69BC-4C18-A930-143445227AC4}" type="presOf" srcId="{95001F91-6AB7-4F8F-8ED9-2D44C72F4362}" destId="{E1678B25-0976-497F-A340-B4AD21D65474}" srcOrd="0" destOrd="0" presId="urn:microsoft.com/office/officeart/2005/8/layout/hList1"/>
    <dgm:cxn modelId="{FFF2BD92-3C7A-4C12-85BF-264832838F84}" srcId="{95001F91-6AB7-4F8F-8ED9-2D44C72F4362}" destId="{64EEC39A-958C-4B6F-8757-8E5DDA4EB92F}" srcOrd="0" destOrd="0" parTransId="{3F3C13D2-7E08-49D4-9719-9FC3E527EE75}" sibTransId="{6423EF4C-4E10-473D-9008-B2484A2593BE}"/>
    <dgm:cxn modelId="{D2C9C196-6B9B-4533-9DFD-D3D90688FC4A}" srcId="{4A98E49D-CC7B-4133-B7EA-5D82786FC1F9}" destId="{4970EEA7-1E97-4A2E-8C66-58E926D4ED4D}" srcOrd="1" destOrd="0" parTransId="{011B6061-D690-4DEA-84FA-7E2C04DD263B}" sibTransId="{4428B7BB-E5AF-4B5A-987F-A5649AD0154E}"/>
    <dgm:cxn modelId="{222B5F97-1DF6-4F01-A5EF-BA6107E50EAD}" type="presOf" srcId="{3C0DA6DF-A3DF-4E00-B07F-24AC26E1D5F8}" destId="{631AEDFC-276F-4A1C-8660-4A7E161A49E3}" srcOrd="0" destOrd="0" presId="urn:microsoft.com/office/officeart/2005/8/layout/hList1"/>
    <dgm:cxn modelId="{A91BD097-C704-47F9-95E6-F38843F20FBF}" type="presOf" srcId="{BACD3867-99FF-404F-BDF4-F1F76D105DF4}" destId="{67AA0693-E0A6-49A5-94D3-717D10A28FEE}" srcOrd="0" destOrd="0" presId="urn:microsoft.com/office/officeart/2005/8/layout/hList1"/>
    <dgm:cxn modelId="{3BB7BC9A-79E8-402A-8A51-DED61C6C2A8D}" type="presOf" srcId="{E2AE65CF-4EBC-4AAB-9791-EFFD0FA7BAAB}" destId="{D1DA34BC-1B7B-401F-B52E-FBF7D80E4AC6}" srcOrd="0" destOrd="3" presId="urn:microsoft.com/office/officeart/2005/8/layout/hList1"/>
    <dgm:cxn modelId="{ACF00AA7-E554-419C-839F-1FE968F87C35}" srcId="{A01E4A1E-FC8D-4FD4-82EB-9945FFF4EE53}" destId="{3C0DA6DF-A3DF-4E00-B07F-24AC26E1D5F8}" srcOrd="0" destOrd="0" parTransId="{10F802E2-F398-46E1-A88F-7EF671EDA0B8}" sibTransId="{902D6EDF-4AF7-47F6-88BD-290AE55687F2}"/>
    <dgm:cxn modelId="{075450AB-4D05-4A8B-8F97-FB7D744CEDF1}" type="presOf" srcId="{59235041-4D54-4B58-B9E6-739056B14BEA}" destId="{CF69D4EE-0A12-4C3A-882C-E7939013CD60}" srcOrd="0" destOrd="0" presId="urn:microsoft.com/office/officeart/2005/8/layout/hList1"/>
    <dgm:cxn modelId="{E477CBAE-EAB4-460C-9D9A-8F33374A9673}" srcId="{99424B85-C16B-4AAE-9843-978ECE3B6F79}" destId="{E1C78A39-AE97-4E99-A75C-C1F0F8268A0E}" srcOrd="3" destOrd="0" parTransId="{005114B5-2EA6-481B-A6FB-345DDDF0C29D}" sibTransId="{059E6E1A-53A3-44D0-9839-4EA01F8E22AD}"/>
    <dgm:cxn modelId="{5FF1BBB1-7398-427A-A2FA-C2B6AF98DADD}" srcId="{99424B85-C16B-4AAE-9843-978ECE3B6F79}" destId="{C371067D-ADAC-4C2B-9893-95CB1D1CFD31}" srcOrd="1" destOrd="0" parTransId="{E87B313C-5885-4C25-B23B-5D9EF513245F}" sibTransId="{24E6C085-EC58-4BE6-8631-F20CA76C0755}"/>
    <dgm:cxn modelId="{32CCFAB1-39AB-46CB-AC44-600E7E9173ED}" type="presOf" srcId="{ABCBC886-90CB-444B-8D2C-D1F0B859930F}" destId="{0D47F22B-8FA7-4ED1-97C8-29166A3B3962}" srcOrd="0" destOrd="2" presId="urn:microsoft.com/office/officeart/2005/8/layout/hList1"/>
    <dgm:cxn modelId="{7155AAC0-A862-43AD-B69A-AEB4A2FA409B}" srcId="{99424B85-C16B-4AAE-9843-978ECE3B6F79}" destId="{FDE9D312-1805-42E3-9B1F-8486790BFB09}" srcOrd="5" destOrd="0" parTransId="{2A7EC70E-F9F8-4CE1-B103-5559D9D42EE5}" sibTransId="{072F5167-B1CA-44EF-A9F6-28D94E3BF875}"/>
    <dgm:cxn modelId="{FF5528C2-6360-4CF2-B52E-C1BAF0E5352B}" type="presOf" srcId="{FDE9D312-1805-42E3-9B1F-8486790BFB09}" destId="{0D47F22B-8FA7-4ED1-97C8-29166A3B3962}" srcOrd="0" destOrd="5" presId="urn:microsoft.com/office/officeart/2005/8/layout/hList1"/>
    <dgm:cxn modelId="{9E06EEC8-4461-432F-81AE-8B38756B0054}" type="presOf" srcId="{4A98E49D-CC7B-4133-B7EA-5D82786FC1F9}" destId="{B16DCA03-CCAD-43C3-8DF8-79BF1942FB3A}" srcOrd="0" destOrd="0" presId="urn:microsoft.com/office/officeart/2005/8/layout/hList1"/>
    <dgm:cxn modelId="{B881EECC-DBB9-420A-AF66-33AD2E59871C}" srcId="{BACD3867-99FF-404F-BDF4-F1F76D105DF4}" destId="{E2AE65CF-4EBC-4AAB-9791-EFFD0FA7BAAB}" srcOrd="3" destOrd="0" parTransId="{7E6AFA77-4765-4EA9-9144-52E6B579AA7B}" sibTransId="{14EBB655-8979-4187-9F3E-8C1DA1255F61}"/>
    <dgm:cxn modelId="{6AF38ECD-F2DA-485F-AF41-7A01F7D2E05B}" srcId="{BACD3867-99FF-404F-BDF4-F1F76D105DF4}" destId="{C8B71423-F09D-449C-99ED-60F5DAC0D5DD}" srcOrd="5" destOrd="0" parTransId="{D978CD75-DB34-4836-BF16-23E36DFD4A65}" sibTransId="{BB7595B4-8BDC-491A-B951-A5C88850A293}"/>
    <dgm:cxn modelId="{568CBCCD-9B9A-4397-9315-ED40B8CD3900}" type="presOf" srcId="{675971FE-4A76-4539-AFEB-03C2402369AC}" destId="{D1DA34BC-1B7B-401F-B52E-FBF7D80E4AC6}" srcOrd="0" destOrd="6" presId="urn:microsoft.com/office/officeart/2005/8/layout/hList1"/>
    <dgm:cxn modelId="{1ECC23D6-BC08-4CA7-B3E1-EB52535642E6}" type="presOf" srcId="{C69E4465-372F-49A3-AEDB-3573A3B7D4D4}" destId="{D1DA34BC-1B7B-401F-B52E-FBF7D80E4AC6}" srcOrd="0" destOrd="2" presId="urn:microsoft.com/office/officeart/2005/8/layout/hList1"/>
    <dgm:cxn modelId="{BE485BD7-D532-45E8-83B6-F48DCBD663DA}" type="presOf" srcId="{FE16C2CF-3D94-40C5-A066-62597B95804B}" destId="{631AEDFC-276F-4A1C-8660-4A7E161A49E3}" srcOrd="0" destOrd="2" presId="urn:microsoft.com/office/officeart/2005/8/layout/hList1"/>
    <dgm:cxn modelId="{096F88DA-7B9E-4BE8-9D07-E25AF2872907}" srcId="{C16E3615-7ECD-4094-B1F1-84381D2A0791}" destId="{BACD3867-99FF-404F-BDF4-F1F76D105DF4}" srcOrd="2" destOrd="0" parTransId="{A6DBE4C5-F518-4A56-ABFA-3964757554B4}" sibTransId="{2F9A0C25-DCC9-42A0-9AE4-DEA1741A5D51}"/>
    <dgm:cxn modelId="{55F5E7DA-43FF-4C36-A34C-869EA63640F9}" srcId="{C16E3615-7ECD-4094-B1F1-84381D2A0791}" destId="{4A98E49D-CC7B-4133-B7EA-5D82786FC1F9}" srcOrd="1" destOrd="0" parTransId="{31F8E734-4C36-4197-B647-3CB61923B95E}" sibTransId="{C8465B90-48B4-4ED0-8BA7-D8C3724BFD10}"/>
    <dgm:cxn modelId="{65D6D6DD-C5F5-4AEE-A784-4AC2231C6B06}" type="presOf" srcId="{64EEC39A-958C-4B6F-8757-8E5DDA4EB92F}" destId="{B5869CA6-884D-4968-9082-758EAEC2CB5D}" srcOrd="0" destOrd="0" presId="urn:microsoft.com/office/officeart/2005/8/layout/hList1"/>
    <dgm:cxn modelId="{CB6E38E4-5C27-4974-B8FA-282A091BFA4C}" type="presOf" srcId="{A01E4A1E-FC8D-4FD4-82EB-9945FFF4EE53}" destId="{D01BFA27-A83D-48C5-86B6-A9DBA0589C9B}" srcOrd="0" destOrd="0" presId="urn:microsoft.com/office/officeart/2005/8/layout/hList1"/>
    <dgm:cxn modelId="{B72707E8-5134-4035-B7FA-3415B06FA7CE}" srcId="{C16E3615-7ECD-4094-B1F1-84381D2A0791}" destId="{95001F91-6AB7-4F8F-8ED9-2D44C72F4362}" srcOrd="0" destOrd="0" parTransId="{704828B1-515A-4CA2-B7B3-37312237B140}" sibTransId="{101BB34D-5590-4ED5-9D86-79EF1262F20D}"/>
    <dgm:cxn modelId="{BE2C4AFA-5871-4814-AABB-02D30C97F43F}" srcId="{BACD3867-99FF-404F-BDF4-F1F76D105DF4}" destId="{675971FE-4A76-4539-AFEB-03C2402369AC}" srcOrd="6" destOrd="0" parTransId="{BC8EA0DA-71C8-4E9C-8F34-D0CE9A80D62E}" sibTransId="{6259BDA0-01CD-44FF-865E-19E752A54F6E}"/>
    <dgm:cxn modelId="{C727D8FA-2604-4EC2-A63E-0632FB0D725B}" type="presOf" srcId="{C16E3615-7ECD-4094-B1F1-84381D2A0791}" destId="{F1D0BFDE-9633-4DB3-BA17-1E2DAFAF4926}" srcOrd="0" destOrd="0" presId="urn:microsoft.com/office/officeart/2005/8/layout/hList1"/>
    <dgm:cxn modelId="{F42EC2CA-4671-4464-8DB8-953FBC4CCDA4}" type="presParOf" srcId="{F1D0BFDE-9633-4DB3-BA17-1E2DAFAF4926}" destId="{D0840F43-966F-42F9-AB5B-51D81DD70E54}" srcOrd="0" destOrd="0" presId="urn:microsoft.com/office/officeart/2005/8/layout/hList1"/>
    <dgm:cxn modelId="{30A909E6-8476-4B84-9EE3-0B6A30E361FB}" type="presParOf" srcId="{D0840F43-966F-42F9-AB5B-51D81DD70E54}" destId="{E1678B25-0976-497F-A340-B4AD21D65474}" srcOrd="0" destOrd="0" presId="urn:microsoft.com/office/officeart/2005/8/layout/hList1"/>
    <dgm:cxn modelId="{CDA9E392-B0E9-477A-9844-6307CC9C725C}" type="presParOf" srcId="{D0840F43-966F-42F9-AB5B-51D81DD70E54}" destId="{B5869CA6-884D-4968-9082-758EAEC2CB5D}" srcOrd="1" destOrd="0" presId="urn:microsoft.com/office/officeart/2005/8/layout/hList1"/>
    <dgm:cxn modelId="{88249C96-D8D9-4C71-8DB5-119C3EB0F05D}" type="presParOf" srcId="{F1D0BFDE-9633-4DB3-BA17-1E2DAFAF4926}" destId="{115511C1-FADD-493A-BCBA-73606B351398}" srcOrd="1" destOrd="0" presId="urn:microsoft.com/office/officeart/2005/8/layout/hList1"/>
    <dgm:cxn modelId="{B06BCC47-1636-438E-9FFC-E75E080A3C82}" type="presParOf" srcId="{F1D0BFDE-9633-4DB3-BA17-1E2DAFAF4926}" destId="{0580229E-55DC-4913-A00E-42EAFA8B050C}" srcOrd="2" destOrd="0" presId="urn:microsoft.com/office/officeart/2005/8/layout/hList1"/>
    <dgm:cxn modelId="{62A28547-4E93-4E03-890B-CCD9ABEC2E6B}" type="presParOf" srcId="{0580229E-55DC-4913-A00E-42EAFA8B050C}" destId="{B16DCA03-CCAD-43C3-8DF8-79BF1942FB3A}" srcOrd="0" destOrd="0" presId="urn:microsoft.com/office/officeart/2005/8/layout/hList1"/>
    <dgm:cxn modelId="{83DE5FAF-D5A4-4F4B-BE7A-398FBA819E5B}" type="presParOf" srcId="{0580229E-55DC-4913-A00E-42EAFA8B050C}" destId="{CF69D4EE-0A12-4C3A-882C-E7939013CD60}" srcOrd="1" destOrd="0" presId="urn:microsoft.com/office/officeart/2005/8/layout/hList1"/>
    <dgm:cxn modelId="{AADB710D-0DD9-4980-B18F-3B68139E47DF}" type="presParOf" srcId="{F1D0BFDE-9633-4DB3-BA17-1E2DAFAF4926}" destId="{71BAFF6C-88B3-4917-AB78-5EEDBF9E28D4}" srcOrd="3" destOrd="0" presId="urn:microsoft.com/office/officeart/2005/8/layout/hList1"/>
    <dgm:cxn modelId="{AEE3C305-B9E5-4C25-AA8F-9D012FFDCAC6}" type="presParOf" srcId="{F1D0BFDE-9633-4DB3-BA17-1E2DAFAF4926}" destId="{5DD33680-91E9-44A4-808A-0C323365E1BF}" srcOrd="4" destOrd="0" presId="urn:microsoft.com/office/officeart/2005/8/layout/hList1"/>
    <dgm:cxn modelId="{8A02A49B-4574-49FE-AA0A-4A0D032DD708}" type="presParOf" srcId="{5DD33680-91E9-44A4-808A-0C323365E1BF}" destId="{67AA0693-E0A6-49A5-94D3-717D10A28FEE}" srcOrd="0" destOrd="0" presId="urn:microsoft.com/office/officeart/2005/8/layout/hList1"/>
    <dgm:cxn modelId="{1F5CB847-2B17-4B57-9E02-C20886A5FE08}" type="presParOf" srcId="{5DD33680-91E9-44A4-808A-0C323365E1BF}" destId="{D1DA34BC-1B7B-401F-B52E-FBF7D80E4AC6}" srcOrd="1" destOrd="0" presId="urn:microsoft.com/office/officeart/2005/8/layout/hList1"/>
    <dgm:cxn modelId="{8EC92D65-8AE6-4E54-A358-C12CA35FBFDA}" type="presParOf" srcId="{F1D0BFDE-9633-4DB3-BA17-1E2DAFAF4926}" destId="{BDFFC46A-4C10-4135-A583-52AB350694EF}" srcOrd="5" destOrd="0" presId="urn:microsoft.com/office/officeart/2005/8/layout/hList1"/>
    <dgm:cxn modelId="{EAE094D4-0F6C-4442-84D8-618D0C9B883E}" type="presParOf" srcId="{F1D0BFDE-9633-4DB3-BA17-1E2DAFAF4926}" destId="{A42A72EA-EB99-4B70-A8BB-FCE4C76C4865}" srcOrd="6" destOrd="0" presId="urn:microsoft.com/office/officeart/2005/8/layout/hList1"/>
    <dgm:cxn modelId="{ACF2DBCA-1CC1-4012-86BB-A5DF203246DE}" type="presParOf" srcId="{A42A72EA-EB99-4B70-A8BB-FCE4C76C4865}" destId="{19715DBC-F057-4E1C-BCF7-D47BE0ADFF59}" srcOrd="0" destOrd="0" presId="urn:microsoft.com/office/officeart/2005/8/layout/hList1"/>
    <dgm:cxn modelId="{84DAF652-501E-495E-869F-AD514D39CEFE}" type="presParOf" srcId="{A42A72EA-EB99-4B70-A8BB-FCE4C76C4865}" destId="{0D47F22B-8FA7-4ED1-97C8-29166A3B3962}" srcOrd="1" destOrd="0" presId="urn:microsoft.com/office/officeart/2005/8/layout/hList1"/>
    <dgm:cxn modelId="{52FE8575-210F-4F90-A707-F8731A20A9A3}" type="presParOf" srcId="{F1D0BFDE-9633-4DB3-BA17-1E2DAFAF4926}" destId="{43395304-5DD7-4CC1-B0E3-0189E7E387C2}" srcOrd="7" destOrd="0" presId="urn:microsoft.com/office/officeart/2005/8/layout/hList1"/>
    <dgm:cxn modelId="{4209677A-9E43-4A92-87CE-68250E6D7556}" type="presParOf" srcId="{F1D0BFDE-9633-4DB3-BA17-1E2DAFAF4926}" destId="{29735FAB-CDDA-4E89-B250-453CBD6C6D3D}" srcOrd="8" destOrd="0" presId="urn:microsoft.com/office/officeart/2005/8/layout/hList1"/>
    <dgm:cxn modelId="{F034D634-713B-471E-B5D2-32DC2310445B}" type="presParOf" srcId="{29735FAB-CDDA-4E89-B250-453CBD6C6D3D}" destId="{D01BFA27-A83D-48C5-86B6-A9DBA0589C9B}" srcOrd="0" destOrd="0" presId="urn:microsoft.com/office/officeart/2005/8/layout/hList1"/>
    <dgm:cxn modelId="{1F9F7FF9-26C1-4CF6-9972-A244FEE06C33}" type="presParOf" srcId="{29735FAB-CDDA-4E89-B250-453CBD6C6D3D}" destId="{631AEDFC-276F-4A1C-8660-4A7E161A49E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53EE9-06A1-439A-8D2C-2DAB39EC7637}">
      <dsp:nvSpPr>
        <dsp:cNvPr id="0" name=""/>
        <dsp:cNvSpPr/>
      </dsp:nvSpPr>
      <dsp:spPr>
        <a:xfrm rot="5400000">
          <a:off x="2682356" y="94068"/>
          <a:ext cx="1417970" cy="1233633"/>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CO" sz="1000" kern="1200" dirty="0">
              <a:latin typeface="Century Gothic" pitchFamily="34" charset="0"/>
            </a:rPr>
            <a:t>Universidad de los Llanos.</a:t>
          </a:r>
        </a:p>
      </dsp:txBody>
      <dsp:txXfrm rot="-5400000">
        <a:off x="2966765" y="222867"/>
        <a:ext cx="849151" cy="976036"/>
      </dsp:txXfrm>
    </dsp:sp>
    <dsp:sp modelId="{C38C9AE7-2FA6-4A39-958C-88C41833CDE5}">
      <dsp:nvSpPr>
        <dsp:cNvPr id="0" name=""/>
        <dsp:cNvSpPr/>
      </dsp:nvSpPr>
      <dsp:spPr>
        <a:xfrm>
          <a:off x="1192069" y="285494"/>
          <a:ext cx="1531407" cy="850782"/>
        </a:xfrm>
        <a:prstGeom prst="rect">
          <a:avLst/>
        </a:prstGeom>
        <a:noFill/>
        <a:ln>
          <a:noFill/>
        </a:ln>
        <a:effectLst/>
      </dsp:spPr>
      <dsp:style>
        <a:lnRef idx="0">
          <a:scrgbClr r="0" g="0" b="0"/>
        </a:lnRef>
        <a:fillRef idx="0">
          <a:scrgbClr r="0" g="0" b="0"/>
        </a:fillRef>
        <a:effectRef idx="0">
          <a:scrgbClr r="0" g="0" b="0"/>
        </a:effectRef>
        <a:fontRef idx="minor"/>
      </dsp:style>
    </dsp:sp>
    <dsp:sp modelId="{94EF04E6-20F5-4223-87E4-97D9A3291FD0}">
      <dsp:nvSpPr>
        <dsp:cNvPr id="0" name=""/>
        <dsp:cNvSpPr/>
      </dsp:nvSpPr>
      <dsp:spPr>
        <a:xfrm rot="5400000">
          <a:off x="4014681" y="94068"/>
          <a:ext cx="1417970" cy="1233633"/>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s-CO" sz="1100" kern="1200" dirty="0">
              <a:latin typeface="Century Gothic" pitchFamily="34" charset="0"/>
            </a:rPr>
            <a:t>Enfermedad </a:t>
          </a:r>
          <a:r>
            <a:rPr lang="es-CO" sz="1100" kern="1200" dirty="0" err="1">
              <a:latin typeface="Century Gothic" pitchFamily="34" charset="0"/>
            </a:rPr>
            <a:t>Moniliasis</a:t>
          </a:r>
          <a:r>
            <a:rPr lang="es-CO" sz="1100" kern="1200" dirty="0">
              <a:latin typeface="Century Gothic" pitchFamily="34" charset="0"/>
            </a:rPr>
            <a:t>.</a:t>
          </a:r>
        </a:p>
      </dsp:txBody>
      <dsp:txXfrm rot="-5400000">
        <a:off x="4299090" y="222867"/>
        <a:ext cx="849151" cy="976036"/>
      </dsp:txXfrm>
    </dsp:sp>
    <dsp:sp modelId="{7BBAB3E6-EE3D-4FC3-B93E-5396F30DD0A7}">
      <dsp:nvSpPr>
        <dsp:cNvPr id="0" name=""/>
        <dsp:cNvSpPr/>
      </dsp:nvSpPr>
      <dsp:spPr>
        <a:xfrm rot="5400000">
          <a:off x="3351071" y="1297641"/>
          <a:ext cx="1417970" cy="1233633"/>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s-CO" sz="1050" kern="1200" dirty="0">
              <a:latin typeface="Century Gothic" pitchFamily="34" charset="0"/>
            </a:rPr>
            <a:t>Extensión de 1200 metros cuadrados.</a:t>
          </a:r>
        </a:p>
      </dsp:txBody>
      <dsp:txXfrm rot="-5400000">
        <a:off x="3635480" y="1426440"/>
        <a:ext cx="849151" cy="976036"/>
      </dsp:txXfrm>
    </dsp:sp>
    <dsp:sp modelId="{A3F899CA-2675-4863-A9FD-68F845C94BBE}">
      <dsp:nvSpPr>
        <dsp:cNvPr id="0" name=""/>
        <dsp:cNvSpPr/>
      </dsp:nvSpPr>
      <dsp:spPr>
        <a:xfrm>
          <a:off x="4714307" y="1489067"/>
          <a:ext cx="1582454" cy="850782"/>
        </a:xfrm>
        <a:prstGeom prst="rect">
          <a:avLst/>
        </a:prstGeom>
        <a:noFill/>
        <a:ln>
          <a:noFill/>
        </a:ln>
        <a:effectLst/>
      </dsp:spPr>
      <dsp:style>
        <a:lnRef idx="0">
          <a:scrgbClr r="0" g="0" b="0"/>
        </a:lnRef>
        <a:fillRef idx="0">
          <a:scrgbClr r="0" g="0" b="0"/>
        </a:fillRef>
        <a:effectRef idx="0">
          <a:scrgbClr r="0" g="0" b="0"/>
        </a:effectRef>
        <a:fontRef idx="minor"/>
      </dsp:style>
    </dsp:sp>
    <dsp:sp modelId="{AC1E01F1-2412-4731-BF35-AF3A42FECBEB}">
      <dsp:nvSpPr>
        <dsp:cNvPr id="0" name=""/>
        <dsp:cNvSpPr/>
      </dsp:nvSpPr>
      <dsp:spPr>
        <a:xfrm rot="5400000">
          <a:off x="2018746" y="1297641"/>
          <a:ext cx="1417970" cy="1233633"/>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r>
            <a:rPr lang="es-CO" sz="1050" kern="1200" dirty="0">
              <a:latin typeface="Century Gothic" pitchFamily="34" charset="0"/>
            </a:rPr>
            <a:t>Temperatura, lluvias, y viento.</a:t>
          </a:r>
        </a:p>
      </dsp:txBody>
      <dsp:txXfrm rot="-5400000">
        <a:off x="2303155" y="1426440"/>
        <a:ext cx="849151" cy="976036"/>
      </dsp:txXfrm>
    </dsp:sp>
    <dsp:sp modelId="{B093AD02-1EE4-459F-B1DA-709E2A5AEBED}">
      <dsp:nvSpPr>
        <dsp:cNvPr id="0" name=""/>
        <dsp:cNvSpPr/>
      </dsp:nvSpPr>
      <dsp:spPr>
        <a:xfrm rot="5400000">
          <a:off x="2682356" y="2501214"/>
          <a:ext cx="1417970" cy="1233633"/>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CO" sz="1000" kern="1200" dirty="0">
              <a:latin typeface="Century Gothic" pitchFamily="34" charset="0"/>
            </a:rPr>
            <a:t>Misma edad para todos los árboles del terreno</a:t>
          </a:r>
        </a:p>
      </dsp:txBody>
      <dsp:txXfrm rot="-5400000">
        <a:off x="2966765" y="2630013"/>
        <a:ext cx="849151" cy="976036"/>
      </dsp:txXfrm>
    </dsp:sp>
    <dsp:sp modelId="{7F90B283-0197-4781-8173-9ABE6B461E9D}">
      <dsp:nvSpPr>
        <dsp:cNvPr id="0" name=""/>
        <dsp:cNvSpPr/>
      </dsp:nvSpPr>
      <dsp:spPr>
        <a:xfrm>
          <a:off x="1192069" y="2692639"/>
          <a:ext cx="1531407" cy="850782"/>
        </a:xfrm>
        <a:prstGeom prst="rect">
          <a:avLst/>
        </a:prstGeom>
        <a:noFill/>
        <a:ln>
          <a:noFill/>
        </a:ln>
        <a:effectLst/>
      </dsp:spPr>
      <dsp:style>
        <a:lnRef idx="0">
          <a:scrgbClr r="0" g="0" b="0"/>
        </a:lnRef>
        <a:fillRef idx="0">
          <a:scrgbClr r="0" g="0" b="0"/>
        </a:fillRef>
        <a:effectRef idx="0">
          <a:scrgbClr r="0" g="0" b="0"/>
        </a:effectRef>
        <a:fontRef idx="minor"/>
      </dsp:style>
    </dsp:sp>
    <dsp:sp modelId="{88349B4D-42F9-44CF-A881-E39A4C5F0C23}">
      <dsp:nvSpPr>
        <dsp:cNvPr id="0" name=""/>
        <dsp:cNvSpPr/>
      </dsp:nvSpPr>
      <dsp:spPr>
        <a:xfrm rot="5400000">
          <a:off x="4014681" y="2501214"/>
          <a:ext cx="1417970" cy="1233633"/>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s-CO" sz="1400" kern="1200" dirty="0">
              <a:latin typeface="Century Gothic" pitchFamily="34" charset="0"/>
            </a:rPr>
            <a:t>Un solo tipo de clon cultivado. </a:t>
          </a:r>
        </a:p>
      </dsp:txBody>
      <dsp:txXfrm rot="-5400000">
        <a:off x="4299090" y="2630013"/>
        <a:ext cx="849151" cy="976036"/>
      </dsp:txXfrm>
    </dsp:sp>
    <dsp:sp modelId="{13D653FA-0B09-47FA-B2C4-D3829E48E033}">
      <dsp:nvSpPr>
        <dsp:cNvPr id="0" name=""/>
        <dsp:cNvSpPr/>
      </dsp:nvSpPr>
      <dsp:spPr>
        <a:xfrm rot="5400000">
          <a:off x="3351071" y="3704786"/>
          <a:ext cx="1417970" cy="1233633"/>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CO" sz="1200" kern="1200" dirty="0">
              <a:latin typeface="Century Gothic" pitchFamily="34" charset="0"/>
            </a:rPr>
            <a:t>Árbol sano: min 40-50 mazorcas, </a:t>
          </a:r>
          <a:r>
            <a:rPr lang="es-CO" sz="1200" kern="1200" dirty="0" err="1">
              <a:latin typeface="Century Gothic" pitchFamily="34" charset="0"/>
            </a:rPr>
            <a:t>máx</a:t>
          </a:r>
          <a:r>
            <a:rPr lang="es-CO" sz="1200" kern="1200" dirty="0">
              <a:latin typeface="Century Gothic" pitchFamily="34" charset="0"/>
            </a:rPr>
            <a:t> 100.</a:t>
          </a:r>
        </a:p>
      </dsp:txBody>
      <dsp:txXfrm rot="-5400000">
        <a:off x="3635480" y="3833585"/>
        <a:ext cx="849151" cy="976036"/>
      </dsp:txXfrm>
    </dsp:sp>
    <dsp:sp modelId="{9E86EF3F-7429-4FB2-A855-DB957C38F63C}">
      <dsp:nvSpPr>
        <dsp:cNvPr id="0" name=""/>
        <dsp:cNvSpPr/>
      </dsp:nvSpPr>
      <dsp:spPr>
        <a:xfrm>
          <a:off x="4714307" y="3896212"/>
          <a:ext cx="1582454" cy="850782"/>
        </a:xfrm>
        <a:prstGeom prst="rect">
          <a:avLst/>
        </a:prstGeom>
        <a:noFill/>
        <a:ln>
          <a:noFill/>
        </a:ln>
        <a:effectLst/>
      </dsp:spPr>
      <dsp:style>
        <a:lnRef idx="0">
          <a:scrgbClr r="0" g="0" b="0"/>
        </a:lnRef>
        <a:fillRef idx="0">
          <a:scrgbClr r="0" g="0" b="0"/>
        </a:fillRef>
        <a:effectRef idx="0">
          <a:scrgbClr r="0" g="0" b="0"/>
        </a:effectRef>
        <a:fontRef idx="minor"/>
      </dsp:style>
    </dsp:sp>
    <dsp:sp modelId="{37D28F7B-D8A6-4710-97D8-322680A5A91D}">
      <dsp:nvSpPr>
        <dsp:cNvPr id="0" name=""/>
        <dsp:cNvSpPr/>
      </dsp:nvSpPr>
      <dsp:spPr>
        <a:xfrm rot="5400000">
          <a:off x="2018746" y="3704786"/>
          <a:ext cx="1417970" cy="1233633"/>
        </a:xfrm>
        <a:prstGeom prst="hexagon">
          <a:avLst>
            <a:gd name="adj" fmla="val 25000"/>
            <a:gd name="vf" fmla="val 1154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s-CO" sz="1300" kern="1200" dirty="0">
              <a:latin typeface="Century Gothic" pitchFamily="34" charset="0"/>
            </a:rPr>
            <a:t>No se toman en cuenta factores externos.</a:t>
          </a:r>
        </a:p>
      </dsp:txBody>
      <dsp:txXfrm rot="-5400000">
        <a:off x="2303155" y="3833585"/>
        <a:ext cx="849151" cy="9760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78B25-0976-497F-A340-B4AD21D65474}">
      <dsp:nvSpPr>
        <dsp:cNvPr id="0" name=""/>
        <dsp:cNvSpPr/>
      </dsp:nvSpPr>
      <dsp:spPr>
        <a:xfrm>
          <a:off x="11783" y="63714"/>
          <a:ext cx="1463489" cy="47763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a:latin typeface="Century Gothic" pitchFamily="34" charset="0"/>
            </a:rPr>
            <a:t>Especies</a:t>
          </a:r>
        </a:p>
      </dsp:txBody>
      <dsp:txXfrm>
        <a:off x="11783" y="63714"/>
        <a:ext cx="1463489" cy="477634"/>
      </dsp:txXfrm>
    </dsp:sp>
    <dsp:sp modelId="{B5869CA6-884D-4968-9082-758EAEC2CB5D}">
      <dsp:nvSpPr>
        <dsp:cNvPr id="0" name=""/>
        <dsp:cNvSpPr/>
      </dsp:nvSpPr>
      <dsp:spPr>
        <a:xfrm>
          <a:off x="11783" y="541348"/>
          <a:ext cx="1463489" cy="277931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CO" sz="1600" kern="1200" dirty="0">
              <a:latin typeface="Century Gothic" pitchFamily="34" charset="0"/>
            </a:rPr>
            <a:t>Cacao</a:t>
          </a:r>
          <a:endParaRPr lang="es-CO" sz="1300" kern="1200" dirty="0">
            <a:latin typeface="Century Gothic" pitchFamily="34" charset="0"/>
          </a:endParaRPr>
        </a:p>
      </dsp:txBody>
      <dsp:txXfrm>
        <a:off x="11783" y="541348"/>
        <a:ext cx="1463489" cy="2779312"/>
      </dsp:txXfrm>
    </dsp:sp>
    <dsp:sp modelId="{B16DCA03-CCAD-43C3-8DF8-79BF1942FB3A}">
      <dsp:nvSpPr>
        <dsp:cNvPr id="0" name=""/>
        <dsp:cNvSpPr/>
      </dsp:nvSpPr>
      <dsp:spPr>
        <a:xfrm>
          <a:off x="1680161" y="63714"/>
          <a:ext cx="1463489" cy="47763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a:latin typeface="Century Gothic" pitchFamily="34" charset="0"/>
            </a:rPr>
            <a:t>Comportamientos</a:t>
          </a:r>
        </a:p>
      </dsp:txBody>
      <dsp:txXfrm>
        <a:off x="1680161" y="63714"/>
        <a:ext cx="1463489" cy="477634"/>
      </dsp:txXfrm>
    </dsp:sp>
    <dsp:sp modelId="{CF69D4EE-0A12-4C3A-882C-E7939013CD60}">
      <dsp:nvSpPr>
        <dsp:cNvPr id="0" name=""/>
        <dsp:cNvSpPr/>
      </dsp:nvSpPr>
      <dsp:spPr>
        <a:xfrm>
          <a:off x="1680161" y="541348"/>
          <a:ext cx="1463489" cy="277931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CO" sz="1400" kern="1200" dirty="0" err="1">
              <a:latin typeface="Century Gothic" pitchFamily="34" charset="0"/>
            </a:rPr>
            <a:t>infect</a:t>
          </a:r>
          <a:r>
            <a:rPr lang="es-CO" sz="1400" kern="1200" dirty="0">
              <a:latin typeface="Century Gothic" pitchFamily="34" charset="0"/>
            </a:rPr>
            <a:t>.</a:t>
          </a:r>
        </a:p>
        <a:p>
          <a:pPr marL="114300" lvl="1" indent="-114300" algn="l" defTabSz="622300">
            <a:lnSpc>
              <a:spcPct val="90000"/>
            </a:lnSpc>
            <a:spcBef>
              <a:spcPct val="0"/>
            </a:spcBef>
            <a:spcAft>
              <a:spcPct val="15000"/>
            </a:spcAft>
            <a:buChar char="•"/>
          </a:pPr>
          <a:r>
            <a:rPr lang="es-CO" sz="1400" kern="1200" dirty="0" err="1">
              <a:latin typeface="Century Gothic" pitchFamily="34" charset="0"/>
            </a:rPr>
            <a:t>removefruits</a:t>
          </a:r>
          <a:r>
            <a:rPr lang="es-CO" sz="1300" kern="1200" dirty="0">
              <a:latin typeface="Century Gothic" pitchFamily="34" charset="0"/>
            </a:rPr>
            <a:t>.</a:t>
          </a:r>
        </a:p>
      </dsp:txBody>
      <dsp:txXfrm>
        <a:off x="1680161" y="541348"/>
        <a:ext cx="1463489" cy="2779312"/>
      </dsp:txXfrm>
    </dsp:sp>
    <dsp:sp modelId="{67AA0693-E0A6-49A5-94D3-717D10A28FEE}">
      <dsp:nvSpPr>
        <dsp:cNvPr id="0" name=""/>
        <dsp:cNvSpPr/>
      </dsp:nvSpPr>
      <dsp:spPr>
        <a:xfrm>
          <a:off x="3348539" y="63714"/>
          <a:ext cx="1463489" cy="47763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a:latin typeface="Century Gothic" pitchFamily="34" charset="0"/>
            </a:rPr>
            <a:t>Entradas</a:t>
          </a:r>
        </a:p>
      </dsp:txBody>
      <dsp:txXfrm>
        <a:off x="3348539" y="63714"/>
        <a:ext cx="1463489" cy="477634"/>
      </dsp:txXfrm>
    </dsp:sp>
    <dsp:sp modelId="{D1DA34BC-1B7B-401F-B52E-FBF7D80E4AC6}">
      <dsp:nvSpPr>
        <dsp:cNvPr id="0" name=""/>
        <dsp:cNvSpPr/>
      </dsp:nvSpPr>
      <dsp:spPr>
        <a:xfrm>
          <a:off x="3348539" y="541348"/>
          <a:ext cx="1463489" cy="277931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CO" sz="1400" kern="1200" dirty="0">
              <a:latin typeface="Century Gothic" pitchFamily="34" charset="0"/>
            </a:rPr>
            <a:t>Mes de inicio</a:t>
          </a:r>
        </a:p>
        <a:p>
          <a:pPr marL="114300" lvl="1" indent="-114300" algn="l" defTabSz="622300">
            <a:lnSpc>
              <a:spcPct val="90000"/>
            </a:lnSpc>
            <a:spcBef>
              <a:spcPct val="0"/>
            </a:spcBef>
            <a:spcAft>
              <a:spcPct val="15000"/>
            </a:spcAft>
            <a:buChar char="•"/>
          </a:pPr>
          <a:r>
            <a:rPr lang="es-CO" sz="1400" kern="1200" dirty="0">
              <a:latin typeface="Century Gothic" pitchFamily="34" charset="0"/>
            </a:rPr>
            <a:t>Constante de infección.</a:t>
          </a:r>
        </a:p>
        <a:p>
          <a:pPr marL="114300" lvl="1" indent="-114300" algn="l" defTabSz="622300">
            <a:lnSpc>
              <a:spcPct val="90000"/>
            </a:lnSpc>
            <a:spcBef>
              <a:spcPct val="0"/>
            </a:spcBef>
            <a:spcAft>
              <a:spcPct val="15000"/>
            </a:spcAft>
            <a:buChar char="•"/>
          </a:pPr>
          <a:r>
            <a:rPr lang="es-CO" sz="1400" kern="1200" dirty="0">
              <a:latin typeface="Century Gothic" pitchFamily="34" charset="0"/>
            </a:rPr>
            <a:t>Constante de viento.</a:t>
          </a:r>
        </a:p>
        <a:p>
          <a:pPr marL="114300" lvl="1" indent="-114300" algn="l" defTabSz="622300">
            <a:lnSpc>
              <a:spcPct val="90000"/>
            </a:lnSpc>
            <a:spcBef>
              <a:spcPct val="0"/>
            </a:spcBef>
            <a:spcAft>
              <a:spcPct val="15000"/>
            </a:spcAft>
            <a:buChar char="•"/>
          </a:pPr>
          <a:r>
            <a:rPr lang="es-CO" sz="1400" kern="1200" dirty="0">
              <a:latin typeface="Century Gothic" pitchFamily="34" charset="0"/>
            </a:rPr>
            <a:t>Constante de Temperatura.</a:t>
          </a:r>
        </a:p>
        <a:p>
          <a:pPr marL="114300" lvl="1" indent="-114300" algn="l" defTabSz="622300">
            <a:lnSpc>
              <a:spcPct val="90000"/>
            </a:lnSpc>
            <a:spcBef>
              <a:spcPct val="0"/>
            </a:spcBef>
            <a:spcAft>
              <a:spcPct val="15000"/>
            </a:spcAft>
            <a:buChar char="•"/>
          </a:pPr>
          <a:r>
            <a:rPr lang="es-CO" sz="1400" kern="1200" dirty="0">
              <a:latin typeface="Century Gothic" pitchFamily="34" charset="0"/>
            </a:rPr>
            <a:t>Constante de lluvia.</a:t>
          </a:r>
        </a:p>
        <a:p>
          <a:pPr marL="114300" lvl="1" indent="-114300" algn="l" defTabSz="577850">
            <a:lnSpc>
              <a:spcPct val="90000"/>
            </a:lnSpc>
            <a:spcBef>
              <a:spcPct val="0"/>
            </a:spcBef>
            <a:spcAft>
              <a:spcPct val="15000"/>
            </a:spcAft>
            <a:buChar char="•"/>
          </a:pPr>
          <a:endParaRPr lang="es-CO" sz="1300" kern="1200" dirty="0">
            <a:latin typeface="Century Gothic" pitchFamily="34" charset="0"/>
          </a:endParaRPr>
        </a:p>
        <a:p>
          <a:pPr marL="114300" lvl="1" indent="-114300" algn="l" defTabSz="577850">
            <a:lnSpc>
              <a:spcPct val="90000"/>
            </a:lnSpc>
            <a:spcBef>
              <a:spcPct val="0"/>
            </a:spcBef>
            <a:spcAft>
              <a:spcPct val="15000"/>
            </a:spcAft>
            <a:buChar char="•"/>
          </a:pPr>
          <a:endParaRPr lang="es-CO" sz="1300" kern="1200" dirty="0">
            <a:latin typeface="Century Gothic" pitchFamily="34" charset="0"/>
          </a:endParaRPr>
        </a:p>
      </dsp:txBody>
      <dsp:txXfrm>
        <a:off x="3348539" y="541348"/>
        <a:ext cx="1463489" cy="2779312"/>
      </dsp:txXfrm>
    </dsp:sp>
    <dsp:sp modelId="{19715DBC-F057-4E1C-BCF7-D47BE0ADFF59}">
      <dsp:nvSpPr>
        <dsp:cNvPr id="0" name=""/>
        <dsp:cNvSpPr/>
      </dsp:nvSpPr>
      <dsp:spPr>
        <a:xfrm>
          <a:off x="5016917" y="63714"/>
          <a:ext cx="1463489" cy="47763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a:latin typeface="Century Gothic" pitchFamily="34" charset="0"/>
            </a:rPr>
            <a:t>Salidas</a:t>
          </a:r>
        </a:p>
      </dsp:txBody>
      <dsp:txXfrm>
        <a:off x="5016917" y="63714"/>
        <a:ext cx="1463489" cy="477634"/>
      </dsp:txXfrm>
    </dsp:sp>
    <dsp:sp modelId="{0D47F22B-8FA7-4ED1-97C8-29166A3B3962}">
      <dsp:nvSpPr>
        <dsp:cNvPr id="0" name=""/>
        <dsp:cNvSpPr/>
      </dsp:nvSpPr>
      <dsp:spPr>
        <a:xfrm>
          <a:off x="5016917" y="541348"/>
          <a:ext cx="1463489" cy="277931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s-CO" sz="1300" kern="1200" dirty="0">
              <a:latin typeface="Century Gothic" pitchFamily="34" charset="0"/>
            </a:rPr>
            <a:t>Porcentaje de cultivo infectado.</a:t>
          </a:r>
        </a:p>
        <a:p>
          <a:pPr marL="114300" lvl="1" indent="-114300" algn="l" defTabSz="577850">
            <a:lnSpc>
              <a:spcPct val="90000"/>
            </a:lnSpc>
            <a:spcBef>
              <a:spcPct val="0"/>
            </a:spcBef>
            <a:spcAft>
              <a:spcPct val="15000"/>
            </a:spcAft>
            <a:buChar char="•"/>
          </a:pPr>
          <a:r>
            <a:rPr lang="es-CO" sz="1300" kern="1200" dirty="0">
              <a:latin typeface="Century Gothic" pitchFamily="34" charset="0"/>
            </a:rPr>
            <a:t>Número de frutos sanos vs enfermos.</a:t>
          </a:r>
        </a:p>
        <a:p>
          <a:pPr marL="114300" lvl="1" indent="-114300" algn="l" defTabSz="577850">
            <a:lnSpc>
              <a:spcPct val="90000"/>
            </a:lnSpc>
            <a:spcBef>
              <a:spcPct val="0"/>
            </a:spcBef>
            <a:spcAft>
              <a:spcPct val="15000"/>
            </a:spcAft>
            <a:buChar char="•"/>
          </a:pPr>
          <a:r>
            <a:rPr lang="es-CO" sz="1300" kern="1200" dirty="0">
              <a:latin typeface="Century Gothic" pitchFamily="34" charset="0"/>
            </a:rPr>
            <a:t>Potencial de infección.</a:t>
          </a:r>
        </a:p>
        <a:p>
          <a:pPr marL="114300" lvl="1" indent="-114300" algn="l" defTabSz="577850">
            <a:lnSpc>
              <a:spcPct val="90000"/>
            </a:lnSpc>
            <a:spcBef>
              <a:spcPct val="0"/>
            </a:spcBef>
            <a:spcAft>
              <a:spcPct val="15000"/>
            </a:spcAft>
            <a:buChar char="•"/>
          </a:pPr>
          <a:r>
            <a:rPr lang="es-CO" sz="1300" kern="1200" dirty="0">
              <a:latin typeface="Century Gothic" pitchFamily="34" charset="0"/>
            </a:rPr>
            <a:t>Intensidad precipitación.</a:t>
          </a:r>
        </a:p>
        <a:p>
          <a:pPr marL="114300" lvl="1" indent="-114300" algn="l" defTabSz="577850">
            <a:lnSpc>
              <a:spcPct val="90000"/>
            </a:lnSpc>
            <a:spcBef>
              <a:spcPct val="0"/>
            </a:spcBef>
            <a:spcAft>
              <a:spcPct val="15000"/>
            </a:spcAft>
            <a:buChar char="•"/>
          </a:pPr>
          <a:r>
            <a:rPr lang="es-CO" sz="1300" kern="1200" dirty="0">
              <a:latin typeface="Century Gothic" pitchFamily="34" charset="0"/>
            </a:rPr>
            <a:t>Velocidad del viento.</a:t>
          </a:r>
        </a:p>
        <a:p>
          <a:pPr marL="114300" lvl="1" indent="-114300" algn="l" defTabSz="577850">
            <a:lnSpc>
              <a:spcPct val="90000"/>
            </a:lnSpc>
            <a:spcBef>
              <a:spcPct val="0"/>
            </a:spcBef>
            <a:spcAft>
              <a:spcPct val="15000"/>
            </a:spcAft>
            <a:buChar char="•"/>
          </a:pPr>
          <a:r>
            <a:rPr lang="es-CO" sz="1300" kern="1200" dirty="0">
              <a:latin typeface="Century Gothic" pitchFamily="34" charset="0"/>
            </a:rPr>
            <a:t>Temperatura.</a:t>
          </a:r>
        </a:p>
      </dsp:txBody>
      <dsp:txXfrm>
        <a:off x="5016917" y="541348"/>
        <a:ext cx="1463489" cy="2779312"/>
      </dsp:txXfrm>
    </dsp:sp>
    <dsp:sp modelId="{D01BFA27-A83D-48C5-86B6-A9DBA0589C9B}">
      <dsp:nvSpPr>
        <dsp:cNvPr id="0" name=""/>
        <dsp:cNvSpPr/>
      </dsp:nvSpPr>
      <dsp:spPr>
        <a:xfrm>
          <a:off x="6685295" y="63714"/>
          <a:ext cx="1463489" cy="477634"/>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a:glow rad="63500">
            <a:schemeClr val="accent1">
              <a:hueOff val="0"/>
              <a:satOff val="0"/>
              <a:lumOff val="0"/>
              <a:alphaOff val="0"/>
              <a:tint val="30000"/>
              <a:shade val="95000"/>
              <a:satMod val="300000"/>
              <a:alpha val="50000"/>
            </a:schemeClr>
          </a:glow>
        </a:effectLst>
      </dsp:spPr>
      <dsp:style>
        <a:lnRef idx="2">
          <a:scrgbClr r="0" g="0" b="0"/>
        </a:lnRef>
        <a:fillRef idx="1">
          <a:scrgbClr r="0" g="0" b="0"/>
        </a:fillRef>
        <a:effectRef idx="1">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CO" sz="1300" kern="1200" dirty="0">
              <a:latin typeface="Century Gothic" pitchFamily="34" charset="0"/>
            </a:rPr>
            <a:t>Características globales</a:t>
          </a:r>
        </a:p>
      </dsp:txBody>
      <dsp:txXfrm>
        <a:off x="6685295" y="63714"/>
        <a:ext cx="1463489" cy="477634"/>
      </dsp:txXfrm>
    </dsp:sp>
    <dsp:sp modelId="{631AEDFC-276F-4A1C-8660-4A7E161A49E3}">
      <dsp:nvSpPr>
        <dsp:cNvPr id="0" name=""/>
        <dsp:cNvSpPr/>
      </dsp:nvSpPr>
      <dsp:spPr>
        <a:xfrm>
          <a:off x="6685295" y="541348"/>
          <a:ext cx="1463489" cy="2779312"/>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CO" sz="1400" kern="1200" dirty="0">
              <a:latin typeface="Century Gothic" pitchFamily="34" charset="0"/>
            </a:rPr>
            <a:t>Tamaño del terreno.</a:t>
          </a:r>
        </a:p>
        <a:p>
          <a:pPr marL="114300" lvl="1" indent="-114300" algn="l" defTabSz="622300">
            <a:lnSpc>
              <a:spcPct val="90000"/>
            </a:lnSpc>
            <a:spcBef>
              <a:spcPct val="0"/>
            </a:spcBef>
            <a:spcAft>
              <a:spcPct val="15000"/>
            </a:spcAft>
            <a:buChar char="•"/>
          </a:pPr>
          <a:r>
            <a:rPr lang="es-CO" sz="1400" kern="1200" dirty="0">
              <a:latin typeface="Century Gothic" pitchFamily="34" charset="0"/>
            </a:rPr>
            <a:t>Definición de variables climáticas.</a:t>
          </a:r>
        </a:p>
        <a:p>
          <a:pPr marL="114300" lvl="1" indent="-114300" algn="l" defTabSz="622300">
            <a:lnSpc>
              <a:spcPct val="90000"/>
            </a:lnSpc>
            <a:spcBef>
              <a:spcPct val="0"/>
            </a:spcBef>
            <a:spcAft>
              <a:spcPct val="15000"/>
            </a:spcAft>
            <a:buChar char="•"/>
          </a:pPr>
          <a:r>
            <a:rPr lang="es-CO" sz="1400" kern="1200" dirty="0">
              <a:latin typeface="Century Gothic" pitchFamily="34" charset="0"/>
            </a:rPr>
            <a:t>Actualizaciones diarias del clima.</a:t>
          </a:r>
        </a:p>
      </dsp:txBody>
      <dsp:txXfrm>
        <a:off x="6685295" y="541348"/>
        <a:ext cx="1463489" cy="277931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108E3E-9E50-4623-B34C-82E5553B7F2B}" type="datetimeFigureOut">
              <a:rPr lang="es-CO" smtClean="0"/>
              <a:t>18/03/2019</a:t>
            </a:fld>
            <a:endParaRPr lang="es-CO"/>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A1869A-A73D-4A26-B34E-6B3BCC87557B}" type="slidenum">
              <a:rPr lang="es-CO" smtClean="0"/>
              <a:t>‹#›</a:t>
            </a:fld>
            <a:endParaRPr lang="es-CO"/>
          </a:p>
        </p:txBody>
      </p:sp>
    </p:spTree>
    <p:extLst>
      <p:ext uri="{BB962C8B-B14F-4D97-AF65-F5344CB8AC3E}">
        <p14:creationId xmlns:p14="http://schemas.microsoft.com/office/powerpoint/2010/main" val="2405321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2</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Se muestran los valores promedios para</a:t>
            </a:r>
            <a:r>
              <a:rPr lang="es-CO" baseline="0" dirty="0">
                <a:solidFill>
                  <a:schemeClr val="bg1"/>
                </a:solidFill>
                <a:latin typeface="Century Gothic" pitchFamily="34" charset="0"/>
              </a:rPr>
              <a:t> cada </a:t>
            </a:r>
            <a:r>
              <a:rPr lang="es-CO" baseline="0" dirty="0" err="1">
                <a:solidFill>
                  <a:schemeClr val="bg1"/>
                </a:solidFill>
                <a:latin typeface="Century Gothic" pitchFamily="34" charset="0"/>
              </a:rPr>
              <a:t>vaariable</a:t>
            </a:r>
            <a:r>
              <a:rPr lang="es-CO" baseline="0" dirty="0">
                <a:solidFill>
                  <a:schemeClr val="bg1"/>
                </a:solidFill>
                <a:latin typeface="Century Gothic" pitchFamily="34" charset="0"/>
              </a:rPr>
              <a:t> durante los meses del año. </a:t>
            </a:r>
            <a:br>
              <a:rPr lang="es-CO" baseline="0" dirty="0">
                <a:solidFill>
                  <a:schemeClr val="bg1"/>
                </a:solidFill>
                <a:latin typeface="Century Gothic" pitchFamily="34" charset="0"/>
              </a:rPr>
            </a:br>
            <a:r>
              <a:rPr lang="es-CO" baseline="0" dirty="0">
                <a:solidFill>
                  <a:schemeClr val="bg1"/>
                </a:solidFill>
                <a:latin typeface="Century Gothic" pitchFamily="34" charset="0"/>
              </a:rPr>
              <a:t>Se toman en cuenta para la simulación otros valores recolectados mediante la consulta en múltiples fuentes como artículos científicos, investigaciones, tesis, etc. (</a:t>
            </a:r>
            <a:r>
              <a:rPr lang="es-CO" i="1" baseline="0" dirty="0">
                <a:solidFill>
                  <a:schemeClr val="bg1"/>
                </a:solidFill>
                <a:latin typeface="Century Gothic" pitchFamily="34" charset="0"/>
              </a:rPr>
              <a:t>hablar sobre los datos que encontramos de temperatura, lluvias y </a:t>
            </a:r>
            <a:r>
              <a:rPr lang="es-CO" i="1" baseline="0" dirty="0" err="1">
                <a:solidFill>
                  <a:schemeClr val="bg1"/>
                </a:solidFill>
                <a:latin typeface="Century Gothic" pitchFamily="34" charset="0"/>
              </a:rPr>
              <a:t>hr</a:t>
            </a:r>
            <a:r>
              <a:rPr lang="es-CO" i="1" baseline="0" dirty="0">
                <a:solidFill>
                  <a:schemeClr val="bg1"/>
                </a:solidFill>
                <a:latin typeface="Century Gothic" pitchFamily="34" charset="0"/>
              </a:rPr>
              <a:t>)</a:t>
            </a: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11</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Distribución normal para todos.</a:t>
            </a: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12</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13</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El viento es más importante que la temperatura.</a:t>
            </a: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14</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Haremos uso de la herramienta Gama, un entorno de desarrollo de simulación y modelado para crear modelos basados en agentes espacialmente explícitos. Maneja un lenguaje de alto nivel e intuitivo: GAML, el cual es codificado en Java. \\ Una vez que el modelo está listo, algunas características le permiten explorarlo y calibrarlo, variando los parámetros definidos como entradas de la simulación en cuestión [3].</a:t>
            </a: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15</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16</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17</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Primero, las cosechas que comienzan en los últimos meses de lluvia son los más propicios.</a:t>
            </a:r>
          </a:p>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Segundo, el potencia de contagio es mayor en los meses de más vientos.</a:t>
            </a:r>
          </a:p>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Tercero, el mes menos afectado por el hongo es Enero y el más </a:t>
            </a:r>
            <a:r>
              <a:rPr lang="es-CO">
                <a:solidFill>
                  <a:schemeClr val="bg1"/>
                </a:solidFill>
                <a:latin typeface="Century Gothic" pitchFamily="34" charset="0"/>
              </a:rPr>
              <a:t>es Octubre.</a:t>
            </a: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18</a:t>
            </a:fld>
            <a:endParaRPr lang="es-CO"/>
          </a:p>
        </p:txBody>
      </p:sp>
    </p:spTree>
    <p:extLst>
      <p:ext uri="{BB962C8B-B14F-4D97-AF65-F5344CB8AC3E}">
        <p14:creationId xmlns:p14="http://schemas.microsoft.com/office/powerpoint/2010/main" val="485755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19</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i="1" dirty="0">
                <a:latin typeface="Century Gothic" pitchFamily="34" charset="0"/>
              </a:rPr>
              <a:t>Con base en los resultados cuantitativos obtenidos tras la simulación y haciendo el paralelo contra la teoría investigada.</a:t>
            </a:r>
            <a:endParaRPr lang="es-CO" dirty="0"/>
          </a:p>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latin typeface="Century Gothic"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El mes de diciembre es más destructivo</a:t>
            </a:r>
            <a:r>
              <a:rPr lang="es-CO" baseline="0" dirty="0">
                <a:solidFill>
                  <a:schemeClr val="bg1"/>
                </a:solidFill>
                <a:latin typeface="Century Gothic" pitchFamily="34" charset="0"/>
              </a:rPr>
              <a:t> </a:t>
            </a:r>
            <a:r>
              <a:rPr lang="es-CO" dirty="0">
                <a:solidFill>
                  <a:schemeClr val="bg1"/>
                </a:solidFill>
                <a:latin typeface="Century Gothic" pitchFamily="34" charset="0"/>
              </a:rPr>
              <a:t>porque tiene los vientos más fuertes, tiene lluvias más altas que los meses secos pero menos intensas que los meses </a:t>
            </a:r>
            <a:r>
              <a:rPr lang="es-CO" dirty="0" err="1">
                <a:solidFill>
                  <a:schemeClr val="bg1"/>
                </a:solidFill>
                <a:latin typeface="Century Gothic" pitchFamily="34" charset="0"/>
              </a:rPr>
              <a:t>huemdos</a:t>
            </a:r>
            <a:r>
              <a:rPr lang="es-CO" dirty="0">
                <a:solidFill>
                  <a:schemeClr val="bg1"/>
                </a:solidFill>
                <a:latin typeface="Century Gothic" pitchFamily="34" charset="0"/>
              </a:rPr>
              <a:t> y la temperatura es más alta (es decir llueve bastante pero de a poquitos, lo cual hace que las esporas se vuelven más y contagien otros frutos)</a:t>
            </a: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20</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ACTUALMENTE</a:t>
            </a:r>
            <a:r>
              <a:rPr lang="es-CO" baseline="0" dirty="0">
                <a:solidFill>
                  <a:schemeClr val="bg1"/>
                </a:solidFill>
                <a:latin typeface="Century Gothic" pitchFamily="34" charset="0"/>
              </a:rPr>
              <a:t> LA UNIVERSIDAD CUENTA CON UN TERRENO DE 1,2 HECTÁREAS DE EXTENSIÓN, DESTINADAS PARA EL CULTIVO DE CACAO CON EL FIN DE REALIZAR ESTUDIOS Y PRÁCTICAS SOBRE ÉSTE, CON LO QUE LOS ESTUDIANTE DE AGRONOMÍA Y AGROINDUSTRIAL PUEDEN TRABAJAR.</a:t>
            </a: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3</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La producción del cultivo de cacao está determinada por dos factores: el primero es la parte genética con un 17\% de responsabilidad, y el otro es el manejo cultural del mismo con un porcentaje del 83\%. En consecuencia, si no se realiza un buen manejo del cultivo, éste no va a expresar su potencial productivo, abriendo paso a uno de los mayores limitantes el cual hace referencia a las enfermedades.\\Los factores ambientales también juegan un papel muy importante en el aspecto fitosanitario, ya que de fallar en ello puede acarrear graves consecuencias que impactarán sobre el cultivo y afectarán económicamente a las familias cacaoteras, como la aparición de la enfermedad </a:t>
            </a:r>
            <a:r>
              <a:rPr lang="es-CO" dirty="0" err="1">
                <a:solidFill>
                  <a:schemeClr val="bg1"/>
                </a:solidFill>
                <a:latin typeface="Century Gothic" pitchFamily="34" charset="0"/>
              </a:rPr>
              <a:t>Moniliasis</a:t>
            </a:r>
            <a:r>
              <a:rPr lang="es-CO" dirty="0">
                <a:solidFill>
                  <a:schemeClr val="bg1"/>
                </a:solidFill>
                <a:latin typeface="Century Gothic" pitchFamily="34" charset="0"/>
              </a:rPr>
              <a:t>. Sin embargo, es posible alertar el evidente riesgo según las variaciones del clima con el fin de realizar una correcta toma de decisiones para actuar a tiempo y estar preparado en determinadas épocas.\\Aunque el ejercicio de simulación puede llevarse a varios contextos, en este caso se recoge en la Universidad de los Llanos (Villavicencio), donde existen cultivos de cacao los cuales sirven de objeto de estudio para estudiantes de agronomía y agroindustrial. \\Para escenarios particulares y/o generales, contar con una herramienta de simulación de propagación de enfermedades en la que se tengan presentes las condiciones ambientales por su gran influencia en el cultivo, se convierte en un gran apoyo para el proceso de toma de decisiones al identificar el efecto del ambiente sobre el cultivo y estar preparado tomando acciones preventivas para siempre librar la mayor parte de producción esperada sin afectar la economía de los cultivadores.</a:t>
            </a: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4</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dirty="0">
                <a:solidFill>
                  <a:schemeClr val="bg1"/>
                </a:solidFill>
                <a:latin typeface="Century Gothic" pitchFamily="34" charset="0"/>
              </a:rPr>
              <a:t>El presente proyecto se realiza</a:t>
            </a:r>
            <a:r>
              <a:rPr lang="es-CO" baseline="0" dirty="0">
                <a:solidFill>
                  <a:schemeClr val="bg1"/>
                </a:solidFill>
                <a:latin typeface="Century Gothic" pitchFamily="34" charset="0"/>
              </a:rPr>
              <a:t> </a:t>
            </a:r>
            <a:r>
              <a:rPr lang="es-CO" dirty="0">
                <a:solidFill>
                  <a:schemeClr val="bg1"/>
                </a:solidFill>
                <a:latin typeface="Century Gothic" pitchFamily="34" charset="0"/>
              </a:rPr>
              <a:t>con el fin de brindar una herramienta que ayude a la identificación de aquellas temporadas del año donde se le debe dar mayor importancia al manejo de los cultivos y así evitar grandes pérdidas en producción, basándose</a:t>
            </a:r>
            <a:r>
              <a:rPr lang="es-CO" baseline="0" dirty="0">
                <a:solidFill>
                  <a:schemeClr val="bg1"/>
                </a:solidFill>
                <a:latin typeface="Century Gothic" pitchFamily="34" charset="0"/>
              </a:rPr>
              <a:t> en una</a:t>
            </a:r>
            <a:r>
              <a:rPr lang="es-CO" dirty="0">
                <a:solidFill>
                  <a:schemeClr val="bg1"/>
                </a:solidFill>
                <a:latin typeface="Century Gothic" pitchFamily="34" charset="0"/>
              </a:rPr>
              <a:t> simulación para analizar del desarrollo de la enfermedad </a:t>
            </a:r>
            <a:r>
              <a:rPr lang="es-CO" dirty="0" err="1">
                <a:solidFill>
                  <a:schemeClr val="bg1"/>
                </a:solidFill>
                <a:latin typeface="Century Gothic" pitchFamily="34" charset="0"/>
              </a:rPr>
              <a:t>Moniliasis</a:t>
            </a:r>
            <a:r>
              <a:rPr lang="es-CO" dirty="0">
                <a:solidFill>
                  <a:schemeClr val="bg1"/>
                </a:solidFill>
                <a:latin typeface="Century Gothic" pitchFamily="34" charset="0"/>
              </a:rPr>
              <a:t> bajo condiciones ambientales favorables a la aparición del </a:t>
            </a:r>
            <a:r>
              <a:rPr lang="es-CO" dirty="0" err="1">
                <a:solidFill>
                  <a:schemeClr val="bg1"/>
                </a:solidFill>
                <a:latin typeface="Century Gothic" pitchFamily="34" charset="0"/>
              </a:rPr>
              <a:t>basidiomycota</a:t>
            </a:r>
            <a:r>
              <a:rPr lang="es-CO" dirty="0">
                <a:solidFill>
                  <a:schemeClr val="bg1"/>
                </a:solidFill>
                <a:latin typeface="Century Gothic" pitchFamily="34" charset="0"/>
              </a:rPr>
              <a:t> que la provoca y su impacto epidemiológico en los frutos y plantas.</a:t>
            </a: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5</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a:latin typeface="Century Gothic" pitchFamily="34" charset="0"/>
              </a:rPr>
              <a:t>1. Demostrar la influencia de determinadas condiciones ambientales en la aparición de la enfermedad </a:t>
            </a:r>
            <a:r>
              <a:rPr lang="es-CO" sz="1200" dirty="0" err="1">
                <a:latin typeface="Century Gothic" pitchFamily="34" charset="0"/>
              </a:rPr>
              <a:t>Moniliasis</a:t>
            </a:r>
            <a:r>
              <a:rPr lang="es-CO" sz="1200" dirty="0">
                <a:latin typeface="Century Gothic"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a:latin typeface="Century Gothic" pitchFamily="34" charset="0"/>
              </a:rPr>
              <a:t>2. Modelar el comportamiento del ciclo de la enfermedad </a:t>
            </a:r>
            <a:r>
              <a:rPr lang="es-CO" sz="1200" dirty="0" err="1">
                <a:latin typeface="Century Gothic" pitchFamily="34" charset="0"/>
              </a:rPr>
              <a:t>Moniliasis</a:t>
            </a:r>
            <a:r>
              <a:rPr lang="es-CO" sz="1200" dirty="0">
                <a:latin typeface="Century Gothic" pitchFamily="34" charset="0"/>
              </a:rPr>
              <a:t> durante un tiempo de simulación.</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a:latin typeface="Century Gothic" pitchFamily="34" charset="0"/>
              </a:rPr>
              <a:t>3. Proveer información al cultivador sobre la probabilidad de aparición de la enfermedad </a:t>
            </a:r>
            <a:r>
              <a:rPr lang="es-CO" sz="1200" dirty="0" err="1">
                <a:latin typeface="Century Gothic" pitchFamily="34" charset="0"/>
              </a:rPr>
              <a:t>Moniliasis</a:t>
            </a:r>
            <a:r>
              <a:rPr lang="es-CO" sz="1200" dirty="0">
                <a:latin typeface="Century Gothic" pitchFamily="34" charset="0"/>
              </a:rPr>
              <a:t> en su cultivo de cacao en determinada época del año</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a:latin typeface="Century Gothic" pitchFamily="34" charset="0"/>
              </a:rPr>
              <a:t>4. Facilitar la toma de decisiones al cultivador tras el análisis de los resultados obtenidos con la simulación.</a:t>
            </a:r>
          </a:p>
          <a:p>
            <a:pPr marL="0" marR="0" indent="0" algn="l" defTabSz="914400" rtl="0" eaLnBrk="1" fontAlgn="auto" latinLnBrk="0" hangingPunct="1">
              <a:lnSpc>
                <a:spcPct val="100000"/>
              </a:lnSpc>
              <a:spcBef>
                <a:spcPts val="0"/>
              </a:spcBef>
              <a:spcAft>
                <a:spcPts val="0"/>
              </a:spcAft>
              <a:buClrTx/>
              <a:buSzTx/>
              <a:buFontTx/>
              <a:buNone/>
              <a:tabLst/>
              <a:defRPr/>
            </a:pPr>
            <a:r>
              <a:rPr lang="es-CO" sz="1200" dirty="0">
                <a:latin typeface="Century Gothic" pitchFamily="34" charset="0"/>
              </a:rPr>
              <a:t>5. Contrastar la cantidad de cacao sano y enfermo por </a:t>
            </a:r>
            <a:r>
              <a:rPr lang="es-CO" sz="1200" dirty="0" err="1">
                <a:latin typeface="Century Gothic" pitchFamily="34" charset="0"/>
              </a:rPr>
              <a:t>Moniliasis</a:t>
            </a:r>
            <a:r>
              <a:rPr lang="es-CO" sz="1200" dirty="0">
                <a:latin typeface="Century Gothic" pitchFamily="34" charset="0"/>
              </a:rPr>
              <a:t> al final de la simulación.</a:t>
            </a: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6</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285750" indent="-285750" fontAlgn="base">
              <a:buFont typeface="Arial" pitchFamily="34" charset="0"/>
              <a:buChar char="•"/>
            </a:pPr>
            <a:r>
              <a:rPr lang="es-CO" sz="1200" dirty="0">
                <a:latin typeface="Century Gothic" pitchFamily="34" charset="0"/>
              </a:rPr>
              <a:t>¿Cómo es el comportamiento de infección sobre los frutos</a:t>
            </a:r>
            <a:r>
              <a:rPr lang="es-CO" sz="1200" baseline="0" dirty="0">
                <a:latin typeface="Century Gothic" pitchFamily="34" charset="0"/>
              </a:rPr>
              <a:t> mensual</a:t>
            </a:r>
            <a:r>
              <a:rPr lang="es-CO" sz="1200" dirty="0">
                <a:latin typeface="Century Gothic" pitchFamily="34" charset="0"/>
              </a:rPr>
              <a:t>? </a:t>
            </a:r>
          </a:p>
          <a:p>
            <a:pPr fontAlgn="base"/>
            <a:endParaRPr lang="es-CO" sz="1200" dirty="0">
              <a:latin typeface="Century Gothic" pitchFamily="34" charset="0"/>
            </a:endParaRPr>
          </a:p>
          <a:p>
            <a:pPr marL="285750" indent="-285750" fontAlgn="base">
              <a:buFont typeface="Arial" pitchFamily="34" charset="0"/>
              <a:buChar char="•"/>
            </a:pPr>
            <a:r>
              <a:rPr lang="es-CO" sz="1200" dirty="0">
                <a:latin typeface="Century Gothic" pitchFamily="34" charset="0"/>
              </a:rPr>
              <a:t>¿Cuáles son las condiciones ambientales más favorables para la enfermedad de </a:t>
            </a:r>
            <a:r>
              <a:rPr lang="es-CO" sz="1200" dirty="0" err="1">
                <a:latin typeface="Century Gothic" pitchFamily="34" charset="0"/>
              </a:rPr>
              <a:t>Moniliasis</a:t>
            </a:r>
            <a:r>
              <a:rPr lang="es-CO" sz="1200" dirty="0">
                <a:latin typeface="Century Gothic" pitchFamily="34" charset="0"/>
              </a:rPr>
              <a:t>?</a:t>
            </a:r>
          </a:p>
          <a:p>
            <a:pPr fontAlgn="base"/>
            <a:endParaRPr lang="es-CO" sz="1200" dirty="0">
              <a:latin typeface="Century Gothic" pitchFamily="34" charset="0"/>
            </a:endParaRPr>
          </a:p>
          <a:p>
            <a:pPr marL="285750" indent="-285750" fontAlgn="base">
              <a:buFont typeface="Arial" pitchFamily="34" charset="0"/>
              <a:buChar char="•"/>
            </a:pPr>
            <a:r>
              <a:rPr lang="es-CO" sz="1200" dirty="0">
                <a:latin typeface="Century Gothic" pitchFamily="34" charset="0"/>
              </a:rPr>
              <a:t>¿Cómo varía la probabilidad de contagio a partir de determinadas condiciones ambientales?</a:t>
            </a:r>
          </a:p>
          <a:p>
            <a:pPr fontAlgn="base"/>
            <a:endParaRPr lang="es-CO" sz="1200" dirty="0">
              <a:latin typeface="Century Gothic" pitchFamily="34" charset="0"/>
            </a:endParaRPr>
          </a:p>
          <a:p>
            <a:pPr marL="342900" indent="-342900" fontAlgn="base">
              <a:buFont typeface="Arial" pitchFamily="34" charset="0"/>
              <a:buChar char="•"/>
            </a:pPr>
            <a:r>
              <a:rPr lang="es-CO" sz="1200" dirty="0">
                <a:latin typeface="Century Gothic" pitchFamily="34" charset="0"/>
              </a:rPr>
              <a:t>Transcurrido el tiempo, ¿cómo es la relación de frutos sanos vs enfermos?</a:t>
            </a:r>
          </a:p>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7</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8</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CO" sz="1200" dirty="0">
                <a:latin typeface="Century Gothic" pitchFamily="34" charset="0"/>
              </a:rPr>
              <a:t>La simulación de la propagación de la moniliasis en el cultivo de cacao que se encuentra ubicado en la universidad de los llanos y cuenta con 1200 metros cuadrados, se regirá bajo los supuestos de que solo hay un tipo de clon cultivado, los arboles son todos de la misma edad, la producción está entre 40 a 60 mazorcas por árbol y los factores incidentes son únicamente la temperatura, la lluvia y los vientos.</a:t>
            </a: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9</a:t>
            </a:fld>
            <a:endParaRPr lang="es-CO"/>
          </a:p>
        </p:txBody>
      </p:sp>
    </p:spTree>
    <p:extLst>
      <p:ext uri="{BB962C8B-B14F-4D97-AF65-F5344CB8AC3E}">
        <p14:creationId xmlns:p14="http://schemas.microsoft.com/office/powerpoint/2010/main" val="3731846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latin typeface="Century Gothic" pitchFamily="34" charset="0"/>
            </a:endParaRPr>
          </a:p>
        </p:txBody>
      </p:sp>
      <p:sp>
        <p:nvSpPr>
          <p:cNvPr id="4" name="3 Marcador de número de diapositiva"/>
          <p:cNvSpPr>
            <a:spLocks noGrp="1"/>
          </p:cNvSpPr>
          <p:nvPr>
            <p:ph type="sldNum" sz="quarter" idx="10"/>
          </p:nvPr>
        </p:nvSpPr>
        <p:spPr/>
        <p:txBody>
          <a:bodyPr/>
          <a:lstStyle/>
          <a:p>
            <a:fld id="{61A1869A-A73D-4A26-B34E-6B3BCC87557B}" type="slidenum">
              <a:rPr lang="es-CO" smtClean="0"/>
              <a:t>10</a:t>
            </a:fld>
            <a:endParaRPr lang="es-CO"/>
          </a:p>
        </p:txBody>
      </p:sp>
    </p:spTree>
    <p:extLst>
      <p:ext uri="{BB962C8B-B14F-4D97-AF65-F5344CB8AC3E}">
        <p14:creationId xmlns:p14="http://schemas.microsoft.com/office/powerpoint/2010/main" val="3731846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2">
        <a:schemeClr val="bg2"/>
      </p:bgRef>
    </p:bg>
    <p:spTree>
      <p:nvGrpSpPr>
        <p:cNvPr id="1" name=""/>
        <p:cNvGrpSpPr/>
        <p:nvPr/>
      </p:nvGrpSpPr>
      <p:grpSpPr>
        <a:xfrm>
          <a:off x="0" y="0"/>
          <a:ext cx="0" cy="0"/>
          <a:chOff x="0" y="0"/>
          <a:chExt cx="0" cy="0"/>
        </a:xfrm>
      </p:grpSpPr>
      <p:sp>
        <p:nvSpPr>
          <p:cNvPr id="7" name="6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7 Forma libre"/>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8 Título"/>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a:t>Haga clic para modificar el estilo de título del patrón</a:t>
            </a:r>
            <a:endParaRPr kumimoji="0" lang="en-US"/>
          </a:p>
        </p:txBody>
      </p:sp>
      <p:sp>
        <p:nvSpPr>
          <p:cNvPr id="17" name="16 Subtítulo"/>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30" name="29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19" name="18 Marcador de pie de página"/>
          <p:cNvSpPr>
            <a:spLocks noGrp="1"/>
          </p:cNvSpPr>
          <p:nvPr>
            <p:ph type="ftr" sz="quarter" idx="11"/>
          </p:nvPr>
        </p:nvSpPr>
        <p:spPr/>
        <p:txBody>
          <a:bodyPr/>
          <a:lstStyle/>
          <a:p>
            <a:endParaRPr lang="es-CO"/>
          </a:p>
        </p:txBody>
      </p:sp>
      <p:sp>
        <p:nvSpPr>
          <p:cNvPr id="27" name="26 Marcador de número de diapositiva"/>
          <p:cNvSpPr>
            <a:spLocks noGrp="1"/>
          </p:cNvSpPr>
          <p:nvPr>
            <p:ph type="sldNum" sz="quarter" idx="12"/>
          </p:nvPr>
        </p:nvSpPr>
        <p:spPr/>
        <p:txBody>
          <a:bodyPr/>
          <a:lstStyle/>
          <a:p>
            <a:fld id="{C01B78D6-00B0-47AF-AA18-4AFCCA8B3D3D}" type="slidenum">
              <a:rPr lang="es-CO" smtClean="0"/>
              <a:t>‹#›</a:t>
            </a:fld>
            <a:endParaRPr lang="es-CO"/>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C01B78D6-00B0-47AF-AA18-4AFCCA8B3D3D}" type="slidenum">
              <a:rPr lang="es-CO" smtClean="0"/>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C01B78D6-00B0-47AF-AA18-4AFCCA8B3D3D}" type="slidenum">
              <a:rPr lang="es-CO" smtClean="0"/>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a:lvl1pPr>
          </a:lstStyle>
          <a:p>
            <a:r>
              <a:rPr kumimoji="0" lang="es-ES"/>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C01B78D6-00B0-47AF-AA18-4AFCCA8B3D3D}" type="slidenum">
              <a:rPr lang="es-CO" smtClean="0"/>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2">
        <a:schemeClr val="bg2"/>
      </p:bgRef>
    </p:bg>
    <p:spTree>
      <p:nvGrpSpPr>
        <p:cNvPr id="1" name=""/>
        <p:cNvGrpSpPr/>
        <p:nvPr/>
      </p:nvGrpSpPr>
      <p:grpSpPr>
        <a:xfrm>
          <a:off x="0" y="0"/>
          <a:ext cx="0" cy="0"/>
          <a:chOff x="0" y="0"/>
          <a:chExt cx="0" cy="0"/>
        </a:xfrm>
      </p:grpSpPr>
      <p:sp>
        <p:nvSpPr>
          <p:cNvPr id="7" name="6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8 Forma libre"/>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1 Título"/>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C01B78D6-00B0-47AF-AA18-4AFCCA8B3D3D}" type="slidenum">
              <a:rPr lang="es-CO" smtClean="0"/>
              <a:t>‹#›</a:t>
            </a:fld>
            <a:endParaRPr lang="es-CO"/>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7467600" cy="1143000"/>
          </a:xfrm>
        </p:spPr>
        <p:txBody>
          <a:bodyPr/>
          <a:lstStyle/>
          <a:p>
            <a:r>
              <a:rPr kumimoji="0" lang="es-ES"/>
              <a:t>Haga clic para modificar el estilo de título del patrón</a:t>
            </a:r>
            <a:endParaRPr kumimoji="0" lang="en-US"/>
          </a:p>
        </p:txBody>
      </p:sp>
      <p:sp>
        <p:nvSpPr>
          <p:cNvPr id="3" name="2 Marcador de contenido"/>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contenido"/>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C01B78D6-00B0-47AF-AA18-4AFCCA8B3D3D}" type="slidenum">
              <a:rPr lang="es-CO" smtClean="0"/>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8229600" cy="1143000"/>
          </a:xfrm>
        </p:spPr>
        <p:txBody>
          <a:bodyPr anchor="ctr"/>
          <a:lstStyle>
            <a:lvl1pPr>
              <a:defRPr/>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4" name="3 Marcador de texto"/>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a:t>Haga clic para modificar el estilo de texto del patrón</a:t>
            </a:r>
          </a:p>
        </p:txBody>
      </p:sp>
      <p:sp>
        <p:nvSpPr>
          <p:cNvPr id="5" name="4 Marcador de contenido"/>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6" name="5 Marcador de contenido"/>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C01B78D6-00B0-47AF-AA18-4AFCCA8B3D3D}" type="slidenum">
              <a:rPr lang="es-CO" smtClean="0"/>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320"/>
            <a:ext cx="7470648" cy="1143000"/>
          </a:xfrm>
        </p:spPr>
        <p:txBody>
          <a:bodyPr anchor="ctr"/>
          <a:lstStyle>
            <a:lvl1pPr algn="l">
              <a:defRPr sz="4600"/>
            </a:lvl1pPr>
          </a:lstStyle>
          <a:p>
            <a:r>
              <a:rPr kumimoji="0" lang="es-ES"/>
              <a:t>Haga clic para modificar el estilo de título del patrón</a:t>
            </a:r>
            <a:endParaRPr kumimoji="0" lang="en-US"/>
          </a:p>
        </p:txBody>
      </p:sp>
      <p:sp>
        <p:nvSpPr>
          <p:cNvPr id="7" name="6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8" name="7 Marcador de número de diapositiva"/>
          <p:cNvSpPr>
            <a:spLocks noGrp="1"/>
          </p:cNvSpPr>
          <p:nvPr>
            <p:ph type="sldNum" sz="quarter" idx="11"/>
          </p:nvPr>
        </p:nvSpPr>
        <p:spPr/>
        <p:txBody>
          <a:bodyPr/>
          <a:lstStyle/>
          <a:p>
            <a:fld id="{C01B78D6-00B0-47AF-AA18-4AFCCA8B3D3D}" type="slidenum">
              <a:rPr lang="es-CO" smtClean="0"/>
              <a:t>‹#›</a:t>
            </a:fld>
            <a:endParaRPr lang="es-CO"/>
          </a:p>
        </p:txBody>
      </p:sp>
      <p:sp>
        <p:nvSpPr>
          <p:cNvPr id="9" name="8 Marcador de pie de página"/>
          <p:cNvSpPr>
            <a:spLocks noGrp="1"/>
          </p:cNvSpPr>
          <p:nvPr>
            <p:ph type="ftr" sz="quarter" idx="12"/>
          </p:nvPr>
        </p:nvSpPr>
        <p:spPr/>
        <p:txBody>
          <a:bodyPr/>
          <a:lstStyle/>
          <a:p>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C01B78D6-00B0-47AF-AA18-4AFCCA8B3D3D}" type="slidenum">
              <a:rPr lang="es-CO" smtClean="0"/>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4" name="3 Marcador de contenido"/>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5" name="4 Marcador de fecha"/>
          <p:cNvSpPr>
            <a:spLocks noGrp="1"/>
          </p:cNvSpPr>
          <p:nvPr>
            <p:ph type="dt" sz="half" idx="10"/>
          </p:nvPr>
        </p:nvSpPr>
        <p:spPr/>
        <p:txBody>
          <a:bodyPr/>
          <a:lstStyle/>
          <a:p>
            <a:fld id="{E7ACC53F-91D5-4F47-8686-B648BB60AB03}" type="datetimeFigureOut">
              <a:rPr lang="es-CO" smtClean="0"/>
              <a:t>18/03/2019</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a:xfrm>
            <a:off x="8156448" y="6422064"/>
            <a:ext cx="762000" cy="365125"/>
          </a:xfrm>
        </p:spPr>
        <p:txBody>
          <a:bodyPr/>
          <a:lstStyle/>
          <a:p>
            <a:fld id="{C01B78D6-00B0-47AF-AA18-4AFCCA8B3D3D}" type="slidenum">
              <a:rPr lang="es-CO" smtClean="0"/>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s-ES"/>
              <a:t>Haga clic para modificar el estilo de título del patrón</a:t>
            </a:r>
            <a:endParaRPr kumimoji="0" lang="en-US"/>
          </a:p>
        </p:txBody>
      </p:sp>
      <p:sp>
        <p:nvSpPr>
          <p:cNvPr id="3" name="2 Marcador de posición de imagen"/>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s-ES"/>
              <a:t>Haga clic en el icono para agregar una imagen</a:t>
            </a:r>
            <a:endParaRPr kumimoji="0" lang="en-US" dirty="0"/>
          </a:p>
        </p:txBody>
      </p:sp>
      <p:sp>
        <p:nvSpPr>
          <p:cNvPr id="4" name="3 Marcador de texto"/>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a:t>Haga clic para modificar el estilo de texto del patrón</a:t>
            </a:r>
          </a:p>
        </p:txBody>
      </p:sp>
      <p:sp>
        <p:nvSpPr>
          <p:cNvPr id="5" name="4 Marcador de fecha"/>
          <p:cNvSpPr>
            <a:spLocks noGrp="1"/>
          </p:cNvSpPr>
          <p:nvPr>
            <p:ph type="dt" sz="half" idx="10"/>
          </p:nvPr>
        </p:nvSpPr>
        <p:spPr>
          <a:xfrm>
            <a:off x="457200" y="6422064"/>
            <a:ext cx="2133600" cy="365125"/>
          </a:xfrm>
        </p:spPr>
        <p:txBody>
          <a:bodyPr/>
          <a:lstStyle/>
          <a:p>
            <a:fld id="{E7ACC53F-91D5-4F47-8686-B648BB60AB03}" type="datetimeFigureOut">
              <a:rPr lang="es-CO" smtClean="0"/>
              <a:t>18/03/2019</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C01B78D6-00B0-47AF-AA18-4AFCCA8B3D3D}" type="slidenum">
              <a:rPr lang="es-CO" smtClean="0"/>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11 Forma libre"/>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15 Forma libre"/>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8 Marcador de título"/>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s-ES"/>
              <a:t>Haga clic para modificar el estilo de título del patrón</a:t>
            </a:r>
            <a:endParaRPr kumimoji="0" lang="en-US"/>
          </a:p>
        </p:txBody>
      </p:sp>
      <p:sp>
        <p:nvSpPr>
          <p:cNvPr id="30" name="29 Marcador de texto"/>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0" name="9 Marcador de fecha"/>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E7ACC53F-91D5-4F47-8686-B648BB60AB03}" type="datetimeFigureOut">
              <a:rPr lang="es-CO" smtClean="0"/>
              <a:t>18/03/2019</a:t>
            </a:fld>
            <a:endParaRPr lang="es-CO"/>
          </a:p>
        </p:txBody>
      </p:sp>
      <p:sp>
        <p:nvSpPr>
          <p:cNvPr id="22" name="21 Marcador de pie de página"/>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s-CO"/>
          </a:p>
        </p:txBody>
      </p:sp>
      <p:sp>
        <p:nvSpPr>
          <p:cNvPr id="18" name="17 Marcador de número de diapositiva"/>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C01B78D6-00B0-47AF-AA18-4AFCCA8B3D3D}" type="slidenum">
              <a:rPr lang="es-CO" smtClean="0"/>
              <a:t>‹#›</a:t>
            </a:fld>
            <a:endParaRPr lang="es-CO"/>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5.png"/><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53.jpeg"/><Relationship Id="rId12" Type="http://schemas.openxmlformats.org/officeDocument/2006/relationships/image" Target="../media/image56.png"/><Relationship Id="rId2" Type="http://schemas.openxmlformats.org/officeDocument/2006/relationships/notesSlide" Target="../notesSlides/notesSlide12.xml"/><Relationship Id="rId16"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2.jpeg"/><Relationship Id="rId11" Type="http://schemas.openxmlformats.org/officeDocument/2006/relationships/image" Target="../media/image55.png"/><Relationship Id="rId5" Type="http://schemas.openxmlformats.org/officeDocument/2006/relationships/image" Target="../media/image51.png"/><Relationship Id="rId15" Type="http://schemas.microsoft.com/office/2007/relationships/hdphoto" Target="../media/hdphoto3.wdp"/><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44.png"/><Relationship Id="rId1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jpe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http://asiscomex.com/wp-content/uploads/CACAO-145_introduccion.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3000"/>
                    </a14:imgEffect>
                    <a14:imgEffect>
                      <a14:brightnessContrast bright="-20000" contrast="18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0"/>
          <p:cNvSpPr txBox="1">
            <a:spLocks noChangeArrowheads="1"/>
          </p:cNvSpPr>
          <p:nvPr/>
        </p:nvSpPr>
        <p:spPr bwMode="auto">
          <a:xfrm>
            <a:off x="374021" y="1366897"/>
            <a:ext cx="8388350" cy="2062103"/>
          </a:xfrm>
          <a:prstGeom prst="rect">
            <a:avLst/>
          </a:prstGeom>
          <a:noFill/>
          <a:ln w="9525">
            <a:noFill/>
            <a:miter lim="800000"/>
            <a:headEnd/>
            <a:tailEnd/>
          </a:ln>
          <a:effectLst/>
        </p:spPr>
        <p:txBody>
          <a:bodyPr>
            <a:spAutoFit/>
          </a:bodyPr>
          <a:lstStyle/>
          <a:p>
            <a:pPr algn="ctr">
              <a:lnSpc>
                <a:spcPct val="80000"/>
              </a:lnSpc>
              <a:defRPr/>
            </a:pPr>
            <a:r>
              <a:rPr lang="es-CO" sz="3200" b="1" dirty="0">
                <a:solidFill>
                  <a:srgbClr val="FFFFFF"/>
                </a:solidFill>
                <a:effectLst>
                  <a:outerShdw blurRad="38100" dist="38100" dir="2700000" algn="tl">
                    <a:srgbClr val="000000"/>
                  </a:outerShdw>
                </a:effectLst>
                <a:latin typeface="Century Gothic" pitchFamily="34" charset="0"/>
              </a:rPr>
              <a:t>Sistema de simulación para determinar el impacto de infección de la Moniliasis en un cultivo de cacao en Villavicencio, bajo condiciones ambientales favorables a la enfermedad.</a:t>
            </a:r>
            <a:endParaRPr lang="es-CO" sz="900" b="1" dirty="0">
              <a:solidFill>
                <a:srgbClr val="FFFFFF"/>
              </a:solidFill>
              <a:effectLst>
                <a:outerShdw blurRad="38100" dist="38100" dir="2700000" algn="tl">
                  <a:srgbClr val="000000"/>
                </a:outerShdw>
              </a:effectLst>
              <a:latin typeface="Century Gothic" pitchFamily="34" charset="0"/>
            </a:endParaRPr>
          </a:p>
        </p:txBody>
      </p:sp>
      <p:sp>
        <p:nvSpPr>
          <p:cNvPr id="7" name="Text Box 20"/>
          <p:cNvSpPr txBox="1">
            <a:spLocks noChangeArrowheads="1"/>
          </p:cNvSpPr>
          <p:nvPr/>
        </p:nvSpPr>
        <p:spPr bwMode="auto">
          <a:xfrm>
            <a:off x="408414" y="4383512"/>
            <a:ext cx="8388350" cy="1766637"/>
          </a:xfrm>
          <a:prstGeom prst="rect">
            <a:avLst/>
          </a:prstGeom>
          <a:noFill/>
          <a:ln w="9525">
            <a:noFill/>
            <a:miter lim="800000"/>
            <a:headEnd/>
            <a:tailEnd/>
          </a:ln>
          <a:effectLst/>
        </p:spPr>
        <p:txBody>
          <a:bodyPr>
            <a:spAutoFit/>
          </a:bodyPr>
          <a:lstStyle/>
          <a:p>
            <a:pPr algn="ctr">
              <a:lnSpc>
                <a:spcPct val="80000"/>
              </a:lnSpc>
              <a:defRPr/>
            </a:pPr>
            <a:r>
              <a:rPr lang="es-CO" sz="2400" b="1" dirty="0">
                <a:solidFill>
                  <a:srgbClr val="FFFFFF"/>
                </a:solidFill>
                <a:effectLst>
                  <a:outerShdw blurRad="38100" dist="38100" dir="2700000" algn="tl">
                    <a:srgbClr val="000000"/>
                  </a:outerShdw>
                </a:effectLst>
                <a:latin typeface="Century Gothic" pitchFamily="34" charset="0"/>
              </a:rPr>
              <a:t>Andrés Linares – 160003515</a:t>
            </a:r>
          </a:p>
          <a:p>
            <a:pPr algn="ctr">
              <a:lnSpc>
                <a:spcPct val="80000"/>
              </a:lnSpc>
              <a:defRPr/>
            </a:pPr>
            <a:r>
              <a:rPr lang="es-CO" sz="2400" b="1" dirty="0">
                <a:solidFill>
                  <a:srgbClr val="FFFFFF"/>
                </a:solidFill>
                <a:effectLst>
                  <a:outerShdw blurRad="38100" dist="38100" dir="2700000" algn="tl">
                    <a:srgbClr val="000000"/>
                  </a:outerShdw>
                </a:effectLst>
                <a:latin typeface="Century Gothic" pitchFamily="34" charset="0"/>
              </a:rPr>
              <a:t>Geraldine Rojas – 160003331</a:t>
            </a:r>
          </a:p>
          <a:p>
            <a:pPr algn="ctr">
              <a:lnSpc>
                <a:spcPct val="80000"/>
              </a:lnSpc>
              <a:defRPr/>
            </a:pPr>
            <a:endParaRPr lang="es-CO" sz="2400" b="1" dirty="0">
              <a:solidFill>
                <a:srgbClr val="FFFFFF"/>
              </a:solidFill>
              <a:effectLst>
                <a:outerShdw blurRad="38100" dist="38100" dir="2700000" algn="tl">
                  <a:srgbClr val="000000"/>
                </a:outerShdw>
              </a:effectLst>
              <a:latin typeface="Century Gothic" pitchFamily="34" charset="0"/>
            </a:endParaRPr>
          </a:p>
          <a:p>
            <a:pPr algn="ctr">
              <a:lnSpc>
                <a:spcPct val="80000"/>
              </a:lnSpc>
              <a:defRPr/>
            </a:pPr>
            <a:endParaRPr lang="es-CO" sz="2400" b="1" dirty="0">
              <a:solidFill>
                <a:srgbClr val="FFFFFF"/>
              </a:solidFill>
              <a:effectLst>
                <a:outerShdw blurRad="38100" dist="38100" dir="2700000" algn="tl">
                  <a:srgbClr val="000000"/>
                </a:outerShdw>
              </a:effectLst>
              <a:latin typeface="Century Gothic" pitchFamily="34" charset="0"/>
            </a:endParaRPr>
          </a:p>
          <a:p>
            <a:pPr algn="ctr">
              <a:lnSpc>
                <a:spcPct val="80000"/>
              </a:lnSpc>
              <a:defRPr/>
            </a:pPr>
            <a:r>
              <a:rPr lang="es-CO" b="1" dirty="0">
                <a:solidFill>
                  <a:srgbClr val="FFFFFF"/>
                </a:solidFill>
                <a:effectLst>
                  <a:outerShdw blurRad="38100" dist="38100" dir="2700000" algn="tl">
                    <a:srgbClr val="000000"/>
                  </a:outerShdw>
                </a:effectLst>
                <a:latin typeface="Century Gothic" pitchFamily="34" charset="0"/>
              </a:rPr>
              <a:t>UNIVERSIDAD DE LOS LLANOS</a:t>
            </a:r>
          </a:p>
          <a:p>
            <a:pPr algn="ctr">
              <a:lnSpc>
                <a:spcPct val="80000"/>
              </a:lnSpc>
              <a:defRPr/>
            </a:pPr>
            <a:r>
              <a:rPr lang="es-CO" b="1" dirty="0">
                <a:solidFill>
                  <a:srgbClr val="FFFFFF"/>
                </a:solidFill>
                <a:effectLst>
                  <a:outerShdw blurRad="38100" dist="38100" dir="2700000" algn="tl">
                    <a:srgbClr val="000000"/>
                  </a:outerShdw>
                </a:effectLst>
                <a:latin typeface="Century Gothic" pitchFamily="34" charset="0"/>
              </a:rPr>
              <a:t>SIMULACIÓN COMPUTACIONAL</a:t>
            </a:r>
            <a:endParaRPr lang="es-CO" sz="500" b="1" dirty="0">
              <a:solidFill>
                <a:srgbClr val="FFFFFF"/>
              </a:solidFill>
              <a:effectLst>
                <a:outerShdw blurRad="38100" dist="38100" dir="2700000" algn="tl">
                  <a:srgbClr val="000000"/>
                </a:outerShdw>
              </a:effectLst>
              <a:latin typeface="Century Gothic" pitchFamily="34" charset="0"/>
            </a:endParaRPr>
          </a:p>
        </p:txBody>
      </p:sp>
    </p:spTree>
    <p:extLst>
      <p:ext uri="{BB962C8B-B14F-4D97-AF65-F5344CB8AC3E}">
        <p14:creationId xmlns:p14="http://schemas.microsoft.com/office/powerpoint/2010/main" val="75577155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7416824"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ESCENARIOS O CONFIGURACIONES E INTERVALOS DE SIMULACIÓN</a:t>
            </a:r>
            <a:endParaRPr lang="es-CO" sz="700" b="1" u="sng" dirty="0">
              <a:solidFill>
                <a:srgbClr val="FFFFFF"/>
              </a:solidFill>
              <a:effectLst>
                <a:outerShdw blurRad="38100" dist="38100" dir="2700000" algn="tl">
                  <a:srgbClr val="000000"/>
                </a:outerShdw>
              </a:effectLst>
              <a:latin typeface="Century Gothic" pitchFamily="34" charset="0"/>
            </a:endParaRPr>
          </a:p>
        </p:txBody>
      </p:sp>
      <p:sp>
        <p:nvSpPr>
          <p:cNvPr id="4" name="3 Rectángulo redondeado"/>
          <p:cNvSpPr/>
          <p:nvPr/>
        </p:nvSpPr>
        <p:spPr>
          <a:xfrm>
            <a:off x="755576" y="2051444"/>
            <a:ext cx="3384376" cy="16561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CO" dirty="0">
                <a:latin typeface="Century Gothic" pitchFamily="34" charset="0"/>
              </a:rPr>
              <a:t>ESCENARIO 1</a:t>
            </a:r>
          </a:p>
          <a:p>
            <a:pPr algn="ctr"/>
            <a:r>
              <a:rPr lang="es-CO" dirty="0">
                <a:latin typeface="Century Gothic" pitchFamily="34" charset="0"/>
              </a:rPr>
              <a:t>¿Qué sucede si se toma como mes de inicio, un mes del primer semestre del año?   </a:t>
            </a:r>
          </a:p>
        </p:txBody>
      </p:sp>
      <p:sp>
        <p:nvSpPr>
          <p:cNvPr id="5" name="4 Rectángulo redondeado"/>
          <p:cNvSpPr/>
          <p:nvPr/>
        </p:nvSpPr>
        <p:spPr>
          <a:xfrm>
            <a:off x="2987824" y="4437112"/>
            <a:ext cx="3384376" cy="165618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CO" dirty="0">
                <a:latin typeface="Century Gothic" pitchFamily="34" charset="0"/>
              </a:rPr>
              <a:t>INTERVALOS DE SIMULACIÓN</a:t>
            </a:r>
          </a:p>
          <a:p>
            <a:pPr algn="ctr"/>
            <a:r>
              <a:rPr lang="es-CO" dirty="0">
                <a:latin typeface="Century Gothic" pitchFamily="34" charset="0"/>
              </a:rPr>
              <a:t>6 meses</a:t>
            </a:r>
          </a:p>
        </p:txBody>
      </p:sp>
      <p:sp>
        <p:nvSpPr>
          <p:cNvPr id="6" name="5 Rectángulo redondeado"/>
          <p:cNvSpPr/>
          <p:nvPr/>
        </p:nvSpPr>
        <p:spPr>
          <a:xfrm>
            <a:off x="4932040" y="2051444"/>
            <a:ext cx="3384376" cy="16561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CO" dirty="0">
                <a:latin typeface="Century Gothic" pitchFamily="34" charset="0"/>
              </a:rPr>
              <a:t>ESCENARIO 2</a:t>
            </a:r>
          </a:p>
          <a:p>
            <a:pPr algn="ctr"/>
            <a:r>
              <a:rPr lang="es-CO" dirty="0">
                <a:latin typeface="Century Gothic" pitchFamily="34" charset="0"/>
              </a:rPr>
              <a:t>¿Qué sucede si se toma como mes de inicio, un mes del segundo semestre del año?</a:t>
            </a:r>
          </a:p>
        </p:txBody>
      </p:sp>
    </p:spTree>
    <p:extLst>
      <p:ext uri="{BB962C8B-B14F-4D97-AF65-F5344CB8AC3E}">
        <p14:creationId xmlns:p14="http://schemas.microsoft.com/office/powerpoint/2010/main" val="415463999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404664"/>
            <a:ext cx="6048672"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EJEMPLOS DE TODOS LOS DATOS RECOLECTADOS</a:t>
            </a:r>
            <a:endParaRPr lang="es-CO" sz="700" b="1" u="sng" dirty="0">
              <a:solidFill>
                <a:srgbClr val="FFFFFF"/>
              </a:solidFill>
              <a:effectLst>
                <a:outerShdw blurRad="38100" dist="38100" dir="2700000" algn="tl">
                  <a:srgbClr val="000000"/>
                </a:outerShdw>
              </a:effectLst>
              <a:latin typeface="Century Gothic"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01543721"/>
              </p:ext>
            </p:extLst>
          </p:nvPr>
        </p:nvGraphicFramePr>
        <p:xfrm>
          <a:off x="827582" y="1496144"/>
          <a:ext cx="7560842" cy="5029200"/>
        </p:xfrm>
        <a:graphic>
          <a:graphicData uri="http://schemas.openxmlformats.org/drawingml/2006/table">
            <a:tbl>
              <a:tblPr firstRow="1" bandRow="1">
                <a:tableStyleId>{5C22544A-7EE6-4342-B048-85BDC9FD1C3A}</a:tableStyleId>
              </a:tblPr>
              <a:tblGrid>
                <a:gridCol w="1478736">
                  <a:extLst>
                    <a:ext uri="{9D8B030D-6E8A-4147-A177-3AD203B41FA5}">
                      <a16:colId xmlns:a16="http://schemas.microsoft.com/office/drawing/2014/main" val="20000"/>
                    </a:ext>
                  </a:extLst>
                </a:gridCol>
                <a:gridCol w="1761624">
                  <a:extLst>
                    <a:ext uri="{9D8B030D-6E8A-4147-A177-3AD203B41FA5}">
                      <a16:colId xmlns:a16="http://schemas.microsoft.com/office/drawing/2014/main" val="20001"/>
                    </a:ext>
                  </a:extLst>
                </a:gridCol>
                <a:gridCol w="1363010">
                  <a:extLst>
                    <a:ext uri="{9D8B030D-6E8A-4147-A177-3AD203B41FA5}">
                      <a16:colId xmlns:a16="http://schemas.microsoft.com/office/drawing/2014/main" val="20002"/>
                    </a:ext>
                  </a:extLst>
                </a:gridCol>
                <a:gridCol w="1478736">
                  <a:extLst>
                    <a:ext uri="{9D8B030D-6E8A-4147-A177-3AD203B41FA5}">
                      <a16:colId xmlns:a16="http://schemas.microsoft.com/office/drawing/2014/main" val="20003"/>
                    </a:ext>
                  </a:extLst>
                </a:gridCol>
                <a:gridCol w="1478736">
                  <a:extLst>
                    <a:ext uri="{9D8B030D-6E8A-4147-A177-3AD203B41FA5}">
                      <a16:colId xmlns:a16="http://schemas.microsoft.com/office/drawing/2014/main" val="20004"/>
                    </a:ext>
                  </a:extLst>
                </a:gridCol>
              </a:tblGrid>
              <a:tr h="0">
                <a:tc>
                  <a:txBody>
                    <a:bodyPr/>
                    <a:lstStyle/>
                    <a:p>
                      <a:pPr algn="ctr"/>
                      <a:r>
                        <a:rPr lang="es-CO" sz="1600" dirty="0">
                          <a:latin typeface="Century Gothic" pitchFamily="34" charset="0"/>
                        </a:rPr>
                        <a:t>MES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CO" sz="1600" dirty="0" err="1">
                          <a:latin typeface="Century Gothic" pitchFamily="34" charset="0"/>
                        </a:rPr>
                        <a:t>T°C</a:t>
                      </a:r>
                      <a:r>
                        <a:rPr lang="es-CO" sz="1600" baseline="0" dirty="0">
                          <a:latin typeface="Century Gothic" pitchFamily="34" charset="0"/>
                        </a:rPr>
                        <a:t> Promedio</a:t>
                      </a:r>
                      <a:endParaRPr lang="es-CO" sz="1600" dirty="0">
                        <a:latin typeface="Century Gothic" pitchFamily="34" charset="0"/>
                      </a:endParaRPr>
                    </a:p>
                  </a:txBody>
                  <a:tcPr anchor="ctr"/>
                </a:tc>
                <a:tc>
                  <a:txBody>
                    <a:bodyPr/>
                    <a:lstStyle/>
                    <a:p>
                      <a:pPr algn="ctr"/>
                      <a:r>
                        <a:rPr lang="es-CO" sz="1600" dirty="0">
                          <a:latin typeface="Century Gothic" pitchFamily="34" charset="0"/>
                        </a:rPr>
                        <a:t>Lluvias</a:t>
                      </a:r>
                      <a:r>
                        <a:rPr lang="es-CO" sz="1600" baseline="0" dirty="0">
                          <a:latin typeface="Century Gothic" pitchFamily="34" charset="0"/>
                        </a:rPr>
                        <a:t> mm</a:t>
                      </a:r>
                      <a:endParaRPr lang="es-CO" sz="1600" dirty="0">
                        <a:latin typeface="Century Gothic" pitchFamily="34" charset="0"/>
                      </a:endParaRPr>
                    </a:p>
                  </a:txBody>
                  <a:tcPr anchor="ctr"/>
                </a:tc>
                <a:tc>
                  <a:txBody>
                    <a:bodyPr/>
                    <a:lstStyle/>
                    <a:p>
                      <a:pPr algn="ctr"/>
                      <a:r>
                        <a:rPr lang="es-CO" sz="1600" dirty="0">
                          <a:latin typeface="Century Gothic" pitchFamily="34" charset="0"/>
                        </a:rPr>
                        <a:t>Viento</a:t>
                      </a:r>
                    </a:p>
                  </a:txBody>
                  <a:tcPr anchor="ctr"/>
                </a:tc>
                <a:tc>
                  <a:txBody>
                    <a:bodyPr/>
                    <a:lstStyle/>
                    <a:p>
                      <a:pPr algn="ctr"/>
                      <a:r>
                        <a:rPr lang="es-CO" sz="1600" dirty="0">
                          <a:latin typeface="Century Gothic" pitchFamily="34" charset="0"/>
                        </a:rPr>
                        <a:t>Días de lluvia al mes</a:t>
                      </a:r>
                    </a:p>
                  </a:txBody>
                  <a:tcPr anchor="ctr"/>
                </a:tc>
                <a:extLst>
                  <a:ext uri="{0D108BD9-81ED-4DB2-BD59-A6C34878D82A}">
                    <a16:rowId xmlns:a16="http://schemas.microsoft.com/office/drawing/2014/main" val="10000"/>
                  </a:ext>
                </a:extLst>
              </a:tr>
              <a:tr h="370840">
                <a:tc>
                  <a:txBody>
                    <a:bodyPr/>
                    <a:lstStyle/>
                    <a:p>
                      <a:r>
                        <a:rPr lang="es-CO" sz="1600" dirty="0">
                          <a:latin typeface="Century Gothic" pitchFamily="34" charset="0"/>
                        </a:rPr>
                        <a:t>Enero</a:t>
                      </a:r>
                    </a:p>
                  </a:txBody>
                  <a:tcPr/>
                </a:tc>
                <a:tc>
                  <a:txBody>
                    <a:bodyPr/>
                    <a:lstStyle/>
                    <a:p>
                      <a:r>
                        <a:rPr lang="es-CO" sz="1600" dirty="0">
                          <a:latin typeface="Century Gothic" pitchFamily="34" charset="0"/>
                        </a:rPr>
                        <a:t>27,4</a:t>
                      </a:r>
                    </a:p>
                  </a:txBody>
                  <a:tcPr/>
                </a:tc>
                <a:tc>
                  <a:txBody>
                    <a:bodyPr/>
                    <a:lstStyle/>
                    <a:p>
                      <a:r>
                        <a:rPr lang="es-CO" sz="1600" dirty="0">
                          <a:latin typeface="Century Gothic" pitchFamily="34" charset="0"/>
                        </a:rPr>
                        <a:t>64</a:t>
                      </a:r>
                    </a:p>
                  </a:txBody>
                  <a:tcPr/>
                </a:tc>
                <a:tc>
                  <a:txBody>
                    <a:bodyPr/>
                    <a:lstStyle/>
                    <a:p>
                      <a:r>
                        <a:rPr lang="es-CO" sz="1600" dirty="0">
                          <a:latin typeface="Century Gothic" pitchFamily="34" charset="0"/>
                        </a:rPr>
                        <a:t>5,6</a:t>
                      </a:r>
                    </a:p>
                  </a:txBody>
                  <a:tcPr/>
                </a:tc>
                <a:tc>
                  <a:txBody>
                    <a:bodyPr/>
                    <a:lstStyle/>
                    <a:p>
                      <a:r>
                        <a:rPr lang="es-CO" sz="1600" dirty="0">
                          <a:latin typeface="Century Gothic" pitchFamily="34" charset="0"/>
                        </a:rPr>
                        <a:t>8</a:t>
                      </a:r>
                    </a:p>
                  </a:txBody>
                  <a:tcPr/>
                </a:tc>
                <a:extLst>
                  <a:ext uri="{0D108BD9-81ED-4DB2-BD59-A6C34878D82A}">
                    <a16:rowId xmlns:a16="http://schemas.microsoft.com/office/drawing/2014/main" val="10001"/>
                  </a:ext>
                </a:extLst>
              </a:tr>
              <a:tr h="370840">
                <a:tc>
                  <a:txBody>
                    <a:bodyPr/>
                    <a:lstStyle/>
                    <a:p>
                      <a:r>
                        <a:rPr lang="es-CO" sz="1600" dirty="0">
                          <a:latin typeface="Century Gothic" pitchFamily="34" charset="0"/>
                        </a:rPr>
                        <a:t>Febrero</a:t>
                      </a:r>
                    </a:p>
                  </a:txBody>
                  <a:tcPr/>
                </a:tc>
                <a:tc>
                  <a:txBody>
                    <a:bodyPr/>
                    <a:lstStyle/>
                    <a:p>
                      <a:r>
                        <a:rPr lang="es-CO" sz="1600" dirty="0">
                          <a:latin typeface="Century Gothic" pitchFamily="34" charset="0"/>
                        </a:rPr>
                        <a:t>28,1</a:t>
                      </a:r>
                    </a:p>
                  </a:txBody>
                  <a:tcPr/>
                </a:tc>
                <a:tc>
                  <a:txBody>
                    <a:bodyPr/>
                    <a:lstStyle/>
                    <a:p>
                      <a:r>
                        <a:rPr lang="es-CO" sz="1600" dirty="0">
                          <a:latin typeface="Century Gothic" pitchFamily="34" charset="0"/>
                        </a:rPr>
                        <a:t>129</a:t>
                      </a:r>
                    </a:p>
                  </a:txBody>
                  <a:tcPr/>
                </a:tc>
                <a:tc>
                  <a:txBody>
                    <a:bodyPr/>
                    <a:lstStyle/>
                    <a:p>
                      <a:r>
                        <a:rPr lang="es-CO" sz="1600" dirty="0">
                          <a:latin typeface="Century Gothic" pitchFamily="34" charset="0"/>
                        </a:rPr>
                        <a:t>5,9</a:t>
                      </a:r>
                    </a:p>
                  </a:txBody>
                  <a:tcPr/>
                </a:tc>
                <a:tc>
                  <a:txBody>
                    <a:bodyPr/>
                    <a:lstStyle/>
                    <a:p>
                      <a:r>
                        <a:rPr lang="es-CO" sz="1600" dirty="0">
                          <a:latin typeface="Century Gothic" pitchFamily="34" charset="0"/>
                        </a:rPr>
                        <a:t>10</a:t>
                      </a:r>
                    </a:p>
                  </a:txBody>
                  <a:tcPr/>
                </a:tc>
                <a:extLst>
                  <a:ext uri="{0D108BD9-81ED-4DB2-BD59-A6C34878D82A}">
                    <a16:rowId xmlns:a16="http://schemas.microsoft.com/office/drawing/2014/main" val="10002"/>
                  </a:ext>
                </a:extLst>
              </a:tr>
              <a:tr h="370840">
                <a:tc>
                  <a:txBody>
                    <a:bodyPr/>
                    <a:lstStyle/>
                    <a:p>
                      <a:r>
                        <a:rPr lang="es-CO" sz="1600" dirty="0">
                          <a:latin typeface="Century Gothic" pitchFamily="34" charset="0"/>
                        </a:rPr>
                        <a:t>Marzo</a:t>
                      </a:r>
                    </a:p>
                  </a:txBody>
                  <a:tcPr/>
                </a:tc>
                <a:tc>
                  <a:txBody>
                    <a:bodyPr/>
                    <a:lstStyle/>
                    <a:p>
                      <a:r>
                        <a:rPr lang="es-CO" sz="1600" dirty="0">
                          <a:latin typeface="Century Gothic" pitchFamily="34" charset="0"/>
                        </a:rPr>
                        <a:t>28,0</a:t>
                      </a:r>
                    </a:p>
                  </a:txBody>
                  <a:tcPr/>
                </a:tc>
                <a:tc>
                  <a:txBody>
                    <a:bodyPr/>
                    <a:lstStyle/>
                    <a:p>
                      <a:r>
                        <a:rPr lang="es-CO" sz="1600" dirty="0">
                          <a:latin typeface="Century Gothic" pitchFamily="34" charset="0"/>
                        </a:rPr>
                        <a:t>227</a:t>
                      </a:r>
                    </a:p>
                  </a:txBody>
                  <a:tcPr/>
                </a:tc>
                <a:tc>
                  <a:txBody>
                    <a:bodyPr/>
                    <a:lstStyle/>
                    <a:p>
                      <a:r>
                        <a:rPr lang="es-CO" sz="1600" dirty="0">
                          <a:latin typeface="Century Gothic" pitchFamily="34" charset="0"/>
                        </a:rPr>
                        <a:t>6,4</a:t>
                      </a:r>
                    </a:p>
                  </a:txBody>
                  <a:tcPr/>
                </a:tc>
                <a:tc>
                  <a:txBody>
                    <a:bodyPr/>
                    <a:lstStyle/>
                    <a:p>
                      <a:r>
                        <a:rPr lang="es-CO" sz="1600" dirty="0">
                          <a:latin typeface="Century Gothic" pitchFamily="34" charset="0"/>
                        </a:rPr>
                        <a:t>15</a:t>
                      </a:r>
                    </a:p>
                  </a:txBody>
                  <a:tcPr/>
                </a:tc>
                <a:extLst>
                  <a:ext uri="{0D108BD9-81ED-4DB2-BD59-A6C34878D82A}">
                    <a16:rowId xmlns:a16="http://schemas.microsoft.com/office/drawing/2014/main" val="10003"/>
                  </a:ext>
                </a:extLst>
              </a:tr>
              <a:tr h="370840">
                <a:tc>
                  <a:txBody>
                    <a:bodyPr/>
                    <a:lstStyle/>
                    <a:p>
                      <a:r>
                        <a:rPr lang="es-CO" sz="1600" dirty="0">
                          <a:latin typeface="Century Gothic" pitchFamily="34" charset="0"/>
                        </a:rPr>
                        <a:t>Abril</a:t>
                      </a:r>
                    </a:p>
                  </a:txBody>
                  <a:tcPr/>
                </a:tc>
                <a:tc>
                  <a:txBody>
                    <a:bodyPr/>
                    <a:lstStyle/>
                    <a:p>
                      <a:r>
                        <a:rPr lang="es-CO" sz="1600" dirty="0">
                          <a:latin typeface="Century Gothic" pitchFamily="34" charset="0"/>
                        </a:rPr>
                        <a:t>25,9</a:t>
                      </a:r>
                    </a:p>
                  </a:txBody>
                  <a:tcPr/>
                </a:tc>
                <a:tc>
                  <a:txBody>
                    <a:bodyPr/>
                    <a:lstStyle/>
                    <a:p>
                      <a:r>
                        <a:rPr lang="es-CO" sz="1600" dirty="0">
                          <a:latin typeface="Century Gothic" pitchFamily="34" charset="0"/>
                        </a:rPr>
                        <a:t>526</a:t>
                      </a:r>
                    </a:p>
                  </a:txBody>
                  <a:tcPr/>
                </a:tc>
                <a:tc>
                  <a:txBody>
                    <a:bodyPr/>
                    <a:lstStyle/>
                    <a:p>
                      <a:r>
                        <a:rPr lang="es-CO" sz="1600" dirty="0">
                          <a:latin typeface="Century Gothic" pitchFamily="34" charset="0"/>
                        </a:rPr>
                        <a:t>5,3</a:t>
                      </a:r>
                    </a:p>
                  </a:txBody>
                  <a:tcPr/>
                </a:tc>
                <a:tc>
                  <a:txBody>
                    <a:bodyPr/>
                    <a:lstStyle/>
                    <a:p>
                      <a:r>
                        <a:rPr lang="es-CO" sz="1600" dirty="0">
                          <a:latin typeface="Century Gothic" pitchFamily="34" charset="0"/>
                        </a:rPr>
                        <a:t>23</a:t>
                      </a:r>
                    </a:p>
                  </a:txBody>
                  <a:tcPr/>
                </a:tc>
                <a:extLst>
                  <a:ext uri="{0D108BD9-81ED-4DB2-BD59-A6C34878D82A}">
                    <a16:rowId xmlns:a16="http://schemas.microsoft.com/office/drawing/2014/main" val="10004"/>
                  </a:ext>
                </a:extLst>
              </a:tr>
              <a:tr h="370840">
                <a:tc>
                  <a:txBody>
                    <a:bodyPr/>
                    <a:lstStyle/>
                    <a:p>
                      <a:r>
                        <a:rPr lang="es-CO" sz="1600" dirty="0">
                          <a:latin typeface="Century Gothic" pitchFamily="34" charset="0"/>
                        </a:rPr>
                        <a:t>Mayo</a:t>
                      </a:r>
                    </a:p>
                  </a:txBody>
                  <a:tcPr/>
                </a:tc>
                <a:tc>
                  <a:txBody>
                    <a:bodyPr/>
                    <a:lstStyle/>
                    <a:p>
                      <a:r>
                        <a:rPr lang="es-CO" sz="1600" dirty="0">
                          <a:latin typeface="Century Gothic" pitchFamily="34" charset="0"/>
                        </a:rPr>
                        <a:t>25,9</a:t>
                      </a:r>
                    </a:p>
                  </a:txBody>
                  <a:tcPr/>
                </a:tc>
                <a:tc>
                  <a:txBody>
                    <a:bodyPr/>
                    <a:lstStyle/>
                    <a:p>
                      <a:r>
                        <a:rPr lang="es-CO" sz="1600" dirty="0">
                          <a:latin typeface="Century Gothic" pitchFamily="34" charset="0"/>
                        </a:rPr>
                        <a:t>627</a:t>
                      </a:r>
                    </a:p>
                  </a:txBody>
                  <a:tcPr/>
                </a:tc>
                <a:tc>
                  <a:txBody>
                    <a:bodyPr/>
                    <a:lstStyle/>
                    <a:p>
                      <a:r>
                        <a:rPr lang="es-CO" sz="1600" dirty="0">
                          <a:latin typeface="Century Gothic" pitchFamily="34" charset="0"/>
                        </a:rPr>
                        <a:t>5,3</a:t>
                      </a:r>
                    </a:p>
                  </a:txBody>
                  <a:tcPr/>
                </a:tc>
                <a:tc>
                  <a:txBody>
                    <a:bodyPr/>
                    <a:lstStyle/>
                    <a:p>
                      <a:r>
                        <a:rPr lang="es-CO" sz="1600" dirty="0">
                          <a:latin typeface="Century Gothic" pitchFamily="34" charset="0"/>
                        </a:rPr>
                        <a:t>27</a:t>
                      </a:r>
                    </a:p>
                  </a:txBody>
                  <a:tcPr/>
                </a:tc>
                <a:extLst>
                  <a:ext uri="{0D108BD9-81ED-4DB2-BD59-A6C34878D82A}">
                    <a16:rowId xmlns:a16="http://schemas.microsoft.com/office/drawing/2014/main" val="10005"/>
                  </a:ext>
                </a:extLst>
              </a:tr>
              <a:tr h="370840">
                <a:tc>
                  <a:txBody>
                    <a:bodyPr/>
                    <a:lstStyle/>
                    <a:p>
                      <a:r>
                        <a:rPr lang="es-CO" sz="1600" dirty="0">
                          <a:latin typeface="Century Gothic" pitchFamily="34" charset="0"/>
                        </a:rPr>
                        <a:t>Junio</a:t>
                      </a:r>
                    </a:p>
                  </a:txBody>
                  <a:tcPr/>
                </a:tc>
                <a:tc>
                  <a:txBody>
                    <a:bodyPr/>
                    <a:lstStyle/>
                    <a:p>
                      <a:r>
                        <a:rPr lang="es-CO" sz="1600" dirty="0">
                          <a:latin typeface="Century Gothic" pitchFamily="34" charset="0"/>
                        </a:rPr>
                        <a:t>24,6</a:t>
                      </a:r>
                    </a:p>
                  </a:txBody>
                  <a:tcPr/>
                </a:tc>
                <a:tc>
                  <a:txBody>
                    <a:bodyPr/>
                    <a:lstStyle/>
                    <a:p>
                      <a:r>
                        <a:rPr lang="es-CO" sz="1600" dirty="0">
                          <a:latin typeface="Century Gothic" pitchFamily="34" charset="0"/>
                        </a:rPr>
                        <a:t>522</a:t>
                      </a:r>
                    </a:p>
                  </a:txBody>
                  <a:tcPr/>
                </a:tc>
                <a:tc>
                  <a:txBody>
                    <a:bodyPr/>
                    <a:lstStyle/>
                    <a:p>
                      <a:r>
                        <a:rPr lang="es-CO" sz="1600" dirty="0">
                          <a:latin typeface="Century Gothic" pitchFamily="34" charset="0"/>
                        </a:rPr>
                        <a:t>5,2</a:t>
                      </a:r>
                    </a:p>
                  </a:txBody>
                  <a:tcPr/>
                </a:tc>
                <a:tc>
                  <a:txBody>
                    <a:bodyPr/>
                    <a:lstStyle/>
                    <a:p>
                      <a:r>
                        <a:rPr lang="es-CO" sz="1600" dirty="0">
                          <a:latin typeface="Century Gothic" pitchFamily="34" charset="0"/>
                        </a:rPr>
                        <a:t>27</a:t>
                      </a:r>
                    </a:p>
                  </a:txBody>
                  <a:tcPr/>
                </a:tc>
                <a:extLst>
                  <a:ext uri="{0D108BD9-81ED-4DB2-BD59-A6C34878D82A}">
                    <a16:rowId xmlns:a16="http://schemas.microsoft.com/office/drawing/2014/main" val="10006"/>
                  </a:ext>
                </a:extLst>
              </a:tr>
              <a:tr h="370840">
                <a:tc>
                  <a:txBody>
                    <a:bodyPr/>
                    <a:lstStyle/>
                    <a:p>
                      <a:r>
                        <a:rPr lang="es-CO" sz="1600" dirty="0">
                          <a:latin typeface="Century Gothic" pitchFamily="34" charset="0"/>
                        </a:rPr>
                        <a:t>Julio</a:t>
                      </a:r>
                    </a:p>
                  </a:txBody>
                  <a:tcPr/>
                </a:tc>
                <a:tc>
                  <a:txBody>
                    <a:bodyPr/>
                    <a:lstStyle/>
                    <a:p>
                      <a:r>
                        <a:rPr lang="es-CO" sz="1600" dirty="0">
                          <a:latin typeface="Century Gothic" pitchFamily="34" charset="0"/>
                        </a:rPr>
                        <a:t>24,9</a:t>
                      </a:r>
                    </a:p>
                  </a:txBody>
                  <a:tcPr/>
                </a:tc>
                <a:tc>
                  <a:txBody>
                    <a:bodyPr/>
                    <a:lstStyle/>
                    <a:p>
                      <a:r>
                        <a:rPr lang="es-CO" sz="1600" dirty="0">
                          <a:latin typeface="Century Gothic" pitchFamily="34" charset="0"/>
                        </a:rPr>
                        <a:t>442</a:t>
                      </a:r>
                    </a:p>
                  </a:txBody>
                  <a:tcPr/>
                </a:tc>
                <a:tc>
                  <a:txBody>
                    <a:bodyPr/>
                    <a:lstStyle/>
                    <a:p>
                      <a:r>
                        <a:rPr lang="es-CO" sz="1600" dirty="0">
                          <a:latin typeface="Century Gothic" pitchFamily="34" charset="0"/>
                        </a:rPr>
                        <a:t>5,0</a:t>
                      </a:r>
                    </a:p>
                  </a:txBody>
                  <a:tcPr/>
                </a:tc>
                <a:tc>
                  <a:txBody>
                    <a:bodyPr/>
                    <a:lstStyle/>
                    <a:p>
                      <a:r>
                        <a:rPr lang="es-CO" sz="1600" dirty="0">
                          <a:latin typeface="Century Gothic" pitchFamily="34" charset="0"/>
                        </a:rPr>
                        <a:t>26</a:t>
                      </a:r>
                    </a:p>
                  </a:txBody>
                  <a:tcPr/>
                </a:tc>
                <a:extLst>
                  <a:ext uri="{0D108BD9-81ED-4DB2-BD59-A6C34878D82A}">
                    <a16:rowId xmlns:a16="http://schemas.microsoft.com/office/drawing/2014/main" val="10007"/>
                  </a:ext>
                </a:extLst>
              </a:tr>
              <a:tr h="370840">
                <a:tc>
                  <a:txBody>
                    <a:bodyPr/>
                    <a:lstStyle/>
                    <a:p>
                      <a:r>
                        <a:rPr lang="es-CO" sz="1600" dirty="0">
                          <a:latin typeface="Century Gothic" pitchFamily="34" charset="0"/>
                        </a:rPr>
                        <a:t>Agosto</a:t>
                      </a:r>
                    </a:p>
                  </a:txBody>
                  <a:tcPr/>
                </a:tc>
                <a:tc>
                  <a:txBody>
                    <a:bodyPr/>
                    <a:lstStyle/>
                    <a:p>
                      <a:r>
                        <a:rPr lang="es-CO" sz="1600" dirty="0">
                          <a:latin typeface="Century Gothic" pitchFamily="34" charset="0"/>
                        </a:rPr>
                        <a:t>26,0</a:t>
                      </a:r>
                    </a:p>
                  </a:txBody>
                  <a:tcPr/>
                </a:tc>
                <a:tc>
                  <a:txBody>
                    <a:bodyPr/>
                    <a:lstStyle/>
                    <a:p>
                      <a:r>
                        <a:rPr lang="es-CO" sz="1600" dirty="0">
                          <a:latin typeface="Century Gothic" pitchFamily="34" charset="0"/>
                        </a:rPr>
                        <a:t>419</a:t>
                      </a:r>
                    </a:p>
                  </a:txBody>
                  <a:tcPr/>
                </a:tc>
                <a:tc>
                  <a:txBody>
                    <a:bodyPr/>
                    <a:lstStyle/>
                    <a:p>
                      <a:r>
                        <a:rPr lang="es-CO" sz="1600" dirty="0">
                          <a:latin typeface="Century Gothic" pitchFamily="34" charset="0"/>
                        </a:rPr>
                        <a:t>5,4</a:t>
                      </a:r>
                    </a:p>
                  </a:txBody>
                  <a:tcPr/>
                </a:tc>
                <a:tc>
                  <a:txBody>
                    <a:bodyPr/>
                    <a:lstStyle/>
                    <a:p>
                      <a:r>
                        <a:rPr lang="es-CO" sz="1600" dirty="0">
                          <a:latin typeface="Century Gothic" pitchFamily="34" charset="0"/>
                        </a:rPr>
                        <a:t>24</a:t>
                      </a:r>
                    </a:p>
                  </a:txBody>
                  <a:tcPr/>
                </a:tc>
                <a:extLst>
                  <a:ext uri="{0D108BD9-81ED-4DB2-BD59-A6C34878D82A}">
                    <a16:rowId xmlns:a16="http://schemas.microsoft.com/office/drawing/2014/main" val="10008"/>
                  </a:ext>
                </a:extLst>
              </a:tr>
              <a:tr h="370840">
                <a:tc>
                  <a:txBody>
                    <a:bodyPr/>
                    <a:lstStyle/>
                    <a:p>
                      <a:r>
                        <a:rPr lang="es-CO" sz="1600" dirty="0">
                          <a:latin typeface="Century Gothic" pitchFamily="34" charset="0"/>
                        </a:rPr>
                        <a:t>Septiembre</a:t>
                      </a:r>
                    </a:p>
                  </a:txBody>
                  <a:tcPr/>
                </a:tc>
                <a:tc>
                  <a:txBody>
                    <a:bodyPr/>
                    <a:lstStyle/>
                    <a:p>
                      <a:r>
                        <a:rPr lang="es-CO" sz="1600" dirty="0">
                          <a:latin typeface="Century Gothic" pitchFamily="34" charset="0"/>
                        </a:rPr>
                        <a:t>26,7</a:t>
                      </a:r>
                    </a:p>
                  </a:txBody>
                  <a:tcPr/>
                </a:tc>
                <a:tc>
                  <a:txBody>
                    <a:bodyPr/>
                    <a:lstStyle/>
                    <a:p>
                      <a:r>
                        <a:rPr lang="es-CO" sz="1600" dirty="0">
                          <a:latin typeface="Century Gothic" pitchFamily="34" charset="0"/>
                        </a:rPr>
                        <a:t>403</a:t>
                      </a:r>
                    </a:p>
                  </a:txBody>
                  <a:tcPr/>
                </a:tc>
                <a:tc>
                  <a:txBody>
                    <a:bodyPr/>
                    <a:lstStyle/>
                    <a:p>
                      <a:r>
                        <a:rPr lang="es-CO" sz="1600" dirty="0">
                          <a:latin typeface="Century Gothic" pitchFamily="34" charset="0"/>
                        </a:rPr>
                        <a:t>5,8</a:t>
                      </a:r>
                    </a:p>
                  </a:txBody>
                  <a:tcPr/>
                </a:tc>
                <a:tc>
                  <a:txBody>
                    <a:bodyPr/>
                    <a:lstStyle/>
                    <a:p>
                      <a:r>
                        <a:rPr lang="es-CO" sz="1600" dirty="0">
                          <a:latin typeface="Century Gothic" pitchFamily="34" charset="0"/>
                        </a:rPr>
                        <a:t>22</a:t>
                      </a:r>
                    </a:p>
                  </a:txBody>
                  <a:tcPr/>
                </a:tc>
                <a:extLst>
                  <a:ext uri="{0D108BD9-81ED-4DB2-BD59-A6C34878D82A}">
                    <a16:rowId xmlns:a16="http://schemas.microsoft.com/office/drawing/2014/main" val="10009"/>
                  </a:ext>
                </a:extLst>
              </a:tr>
              <a:tr h="370840">
                <a:tc>
                  <a:txBody>
                    <a:bodyPr/>
                    <a:lstStyle/>
                    <a:p>
                      <a:r>
                        <a:rPr lang="es-CO" sz="1600" dirty="0">
                          <a:latin typeface="Century Gothic" pitchFamily="34" charset="0"/>
                        </a:rPr>
                        <a:t>Octubre</a:t>
                      </a:r>
                    </a:p>
                  </a:txBody>
                  <a:tcPr/>
                </a:tc>
                <a:tc>
                  <a:txBody>
                    <a:bodyPr/>
                    <a:lstStyle/>
                    <a:p>
                      <a:r>
                        <a:rPr lang="es-CO" sz="1600" dirty="0">
                          <a:latin typeface="Century Gothic" pitchFamily="34" charset="0"/>
                        </a:rPr>
                        <a:t>27,1</a:t>
                      </a:r>
                    </a:p>
                  </a:txBody>
                  <a:tcPr/>
                </a:tc>
                <a:tc>
                  <a:txBody>
                    <a:bodyPr/>
                    <a:lstStyle/>
                    <a:p>
                      <a:r>
                        <a:rPr lang="es-CO" sz="1600" dirty="0">
                          <a:latin typeface="Century Gothic" pitchFamily="34" charset="0"/>
                        </a:rPr>
                        <a:t>476</a:t>
                      </a:r>
                    </a:p>
                  </a:txBody>
                  <a:tcPr/>
                </a:tc>
                <a:tc>
                  <a:txBody>
                    <a:bodyPr/>
                    <a:lstStyle/>
                    <a:p>
                      <a:r>
                        <a:rPr lang="es-CO" sz="1600" dirty="0">
                          <a:latin typeface="Century Gothic" pitchFamily="34" charset="0"/>
                        </a:rPr>
                        <a:t>6,2</a:t>
                      </a:r>
                    </a:p>
                  </a:txBody>
                  <a:tcPr/>
                </a:tc>
                <a:tc>
                  <a:txBody>
                    <a:bodyPr/>
                    <a:lstStyle/>
                    <a:p>
                      <a:r>
                        <a:rPr lang="es-CO" sz="1600" dirty="0">
                          <a:latin typeface="Century Gothic" pitchFamily="34" charset="0"/>
                        </a:rPr>
                        <a:t>22</a:t>
                      </a:r>
                    </a:p>
                  </a:txBody>
                  <a:tcPr/>
                </a:tc>
                <a:extLst>
                  <a:ext uri="{0D108BD9-81ED-4DB2-BD59-A6C34878D82A}">
                    <a16:rowId xmlns:a16="http://schemas.microsoft.com/office/drawing/2014/main" val="10010"/>
                  </a:ext>
                </a:extLst>
              </a:tr>
              <a:tr h="370840">
                <a:tc>
                  <a:txBody>
                    <a:bodyPr/>
                    <a:lstStyle/>
                    <a:p>
                      <a:r>
                        <a:rPr lang="es-CO" sz="1600" dirty="0">
                          <a:latin typeface="Century Gothic" pitchFamily="34" charset="0"/>
                        </a:rPr>
                        <a:t>Noviembre</a:t>
                      </a:r>
                    </a:p>
                  </a:txBody>
                  <a:tcPr/>
                </a:tc>
                <a:tc>
                  <a:txBody>
                    <a:bodyPr/>
                    <a:lstStyle/>
                    <a:p>
                      <a:r>
                        <a:rPr lang="es-CO" sz="1600" dirty="0">
                          <a:latin typeface="Century Gothic" pitchFamily="34" charset="0"/>
                        </a:rPr>
                        <a:t>27,2</a:t>
                      </a:r>
                    </a:p>
                  </a:txBody>
                  <a:tcPr/>
                </a:tc>
                <a:tc>
                  <a:txBody>
                    <a:bodyPr/>
                    <a:lstStyle/>
                    <a:p>
                      <a:r>
                        <a:rPr lang="es-CO" sz="1600" dirty="0">
                          <a:latin typeface="Century Gothic" pitchFamily="34" charset="0"/>
                        </a:rPr>
                        <a:t>413</a:t>
                      </a:r>
                    </a:p>
                  </a:txBody>
                  <a:tcPr/>
                </a:tc>
                <a:tc>
                  <a:txBody>
                    <a:bodyPr/>
                    <a:lstStyle/>
                    <a:p>
                      <a:r>
                        <a:rPr lang="es-CO" sz="1600" dirty="0">
                          <a:latin typeface="Century Gothic" pitchFamily="34" charset="0"/>
                        </a:rPr>
                        <a:t>6,4</a:t>
                      </a:r>
                    </a:p>
                  </a:txBody>
                  <a:tcPr/>
                </a:tc>
                <a:tc>
                  <a:txBody>
                    <a:bodyPr/>
                    <a:lstStyle/>
                    <a:p>
                      <a:r>
                        <a:rPr lang="es-CO" sz="1600" dirty="0">
                          <a:latin typeface="Century Gothic" pitchFamily="34" charset="0"/>
                        </a:rPr>
                        <a:t>21</a:t>
                      </a:r>
                    </a:p>
                  </a:txBody>
                  <a:tcPr/>
                </a:tc>
                <a:extLst>
                  <a:ext uri="{0D108BD9-81ED-4DB2-BD59-A6C34878D82A}">
                    <a16:rowId xmlns:a16="http://schemas.microsoft.com/office/drawing/2014/main" val="10011"/>
                  </a:ext>
                </a:extLst>
              </a:tr>
              <a:tr h="370840">
                <a:tc>
                  <a:txBody>
                    <a:bodyPr/>
                    <a:lstStyle/>
                    <a:p>
                      <a:r>
                        <a:rPr lang="es-CO" sz="1600" dirty="0">
                          <a:latin typeface="Century Gothic" pitchFamily="34" charset="0"/>
                        </a:rPr>
                        <a:t>Diciembre</a:t>
                      </a:r>
                    </a:p>
                  </a:txBody>
                  <a:tcPr/>
                </a:tc>
                <a:tc>
                  <a:txBody>
                    <a:bodyPr/>
                    <a:lstStyle/>
                    <a:p>
                      <a:r>
                        <a:rPr lang="es-CO" sz="1600" dirty="0">
                          <a:latin typeface="Century Gothic" pitchFamily="34" charset="0"/>
                        </a:rPr>
                        <a:t>27,7</a:t>
                      </a:r>
                    </a:p>
                  </a:txBody>
                  <a:tcPr/>
                </a:tc>
                <a:tc>
                  <a:txBody>
                    <a:bodyPr/>
                    <a:lstStyle/>
                    <a:p>
                      <a:r>
                        <a:rPr lang="es-CO" sz="1600" dirty="0">
                          <a:latin typeface="Century Gothic" pitchFamily="34" charset="0"/>
                        </a:rPr>
                        <a:t>158</a:t>
                      </a:r>
                    </a:p>
                  </a:txBody>
                  <a:tcPr/>
                </a:tc>
                <a:tc>
                  <a:txBody>
                    <a:bodyPr/>
                    <a:lstStyle/>
                    <a:p>
                      <a:r>
                        <a:rPr lang="es-CO" sz="1600" dirty="0">
                          <a:latin typeface="Century Gothic" pitchFamily="34" charset="0"/>
                        </a:rPr>
                        <a:t>7,0</a:t>
                      </a:r>
                    </a:p>
                  </a:txBody>
                  <a:tcPr/>
                </a:tc>
                <a:tc>
                  <a:txBody>
                    <a:bodyPr/>
                    <a:lstStyle/>
                    <a:p>
                      <a:r>
                        <a:rPr lang="es-CO" sz="1600" dirty="0">
                          <a:latin typeface="Century Gothic" pitchFamily="34" charset="0"/>
                        </a:rPr>
                        <a:t>14</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23958485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476672"/>
            <a:ext cx="7560840" cy="1274195"/>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ANÁLISIS ESTADÍSTICO DE LOS DATOS Y AJUSTES A DISTRIBUCIONES DE PROBABILIDAD</a:t>
            </a:r>
            <a:endParaRPr lang="es-CO" sz="1400" b="1" u="sng" dirty="0">
              <a:solidFill>
                <a:srgbClr val="FFFFFF"/>
              </a:solidFill>
              <a:effectLst>
                <a:outerShdw blurRad="38100" dist="38100" dir="2700000" algn="tl">
                  <a:srgbClr val="000000"/>
                </a:outerShdw>
              </a:effectLst>
              <a:latin typeface="Century Gothic" pitchFamily="34" charset="0"/>
            </a:endParaRPr>
          </a:p>
        </p:txBody>
      </p:sp>
      <p:pic>
        <p:nvPicPr>
          <p:cNvPr id="7" name="Picture 6" descr="Image result for temperature png">
            <a:extLst>
              <a:ext uri="{FF2B5EF4-FFF2-40B4-BE49-F238E27FC236}">
                <a16:creationId xmlns:a16="http://schemas.microsoft.com/office/drawing/2014/main" id="{4A0C6992-8821-462E-8BC4-AF07D681F9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2151653"/>
            <a:ext cx="208823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raindrop png">
            <a:extLst>
              <a:ext uri="{FF2B5EF4-FFF2-40B4-BE49-F238E27FC236}">
                <a16:creationId xmlns:a16="http://schemas.microsoft.com/office/drawing/2014/main" id="{A36DC055-7FC8-4C28-9A81-D75EF8103D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5736" y="2068211"/>
            <a:ext cx="936104" cy="13493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Image result for wind png">
            <a:extLst>
              <a:ext uri="{FF2B5EF4-FFF2-40B4-BE49-F238E27FC236}">
                <a16:creationId xmlns:a16="http://schemas.microsoft.com/office/drawing/2014/main" id="{79736637-1487-445A-9591-073435B901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40632" y="3195769"/>
            <a:ext cx="1646312" cy="16463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cocoa png">
            <a:extLst>
              <a:ext uri="{FF2B5EF4-FFF2-40B4-BE49-F238E27FC236}">
                <a16:creationId xmlns:a16="http://schemas.microsoft.com/office/drawing/2014/main" id="{2F0DFEFF-A682-448D-B3F5-906DA5617F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3968" y="1473380"/>
            <a:ext cx="3564582" cy="28527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sultado de imagen para Moniliophthora roreri">
            <a:extLst>
              <a:ext uri="{FF2B5EF4-FFF2-40B4-BE49-F238E27FC236}">
                <a16:creationId xmlns:a16="http://schemas.microsoft.com/office/drawing/2014/main" id="{3927FB0F-B49D-4180-9EBA-25EBB37A4C2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 r="8509" b="2422"/>
          <a:stretch/>
        </p:blipFill>
        <p:spPr bwMode="auto">
          <a:xfrm>
            <a:off x="6841926" y="4046303"/>
            <a:ext cx="1512168" cy="24371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Imagen relacionada">
            <a:extLst>
              <a:ext uri="{FF2B5EF4-FFF2-40B4-BE49-F238E27FC236}">
                <a16:creationId xmlns:a16="http://schemas.microsoft.com/office/drawing/2014/main" id="{9D33FE14-0041-4C84-A933-1A4CF9D622F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5668" y="4640671"/>
            <a:ext cx="1343374" cy="1343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28227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4" name="Text Box 20"/>
          <p:cNvSpPr txBox="1">
            <a:spLocks noChangeArrowheads="1"/>
          </p:cNvSpPr>
          <p:nvPr/>
        </p:nvSpPr>
        <p:spPr bwMode="auto">
          <a:xfrm>
            <a:off x="755576" y="517877"/>
            <a:ext cx="5472608"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DISEÑO DEL MODELO DE SIMULACIÓN</a:t>
            </a:r>
            <a:endParaRPr lang="es-CO" sz="700" b="1" u="sng" dirty="0">
              <a:solidFill>
                <a:srgbClr val="FFFFFF"/>
              </a:solidFill>
              <a:effectLst>
                <a:outerShdw blurRad="38100" dist="38100" dir="2700000" algn="tl">
                  <a:srgbClr val="000000"/>
                </a:outerShdw>
              </a:effectLst>
              <a:latin typeface="Century Gothic" pitchFamily="34" charset="0"/>
            </a:endParaRPr>
          </a:p>
        </p:txBody>
      </p:sp>
      <p:pic>
        <p:nvPicPr>
          <p:cNvPr id="9218"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1518212"/>
            <a:ext cx="778398" cy="80571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n para seed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1747" y="1487273"/>
            <a:ext cx="863195" cy="86319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3382" y="1479308"/>
            <a:ext cx="859734" cy="859734"/>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Resultado de imagen para flores caca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5622" y="1403979"/>
            <a:ext cx="1318249" cy="97109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4 Conector angular"/>
          <p:cNvCxnSpPr>
            <a:stCxn id="9218" idx="2"/>
            <a:endCxn id="9230" idx="2"/>
          </p:cNvCxnSpPr>
          <p:nvPr/>
        </p:nvCxnSpPr>
        <p:spPr>
          <a:xfrm rot="16200000" flipH="1">
            <a:off x="2854186" y="614512"/>
            <a:ext cx="51151" cy="3469972"/>
          </a:xfrm>
          <a:prstGeom prst="bentConnector3">
            <a:avLst>
              <a:gd name="adj1" fmla="val 54691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 name="5 CuadroTexto"/>
          <p:cNvSpPr txBox="1"/>
          <p:nvPr/>
        </p:nvSpPr>
        <p:spPr>
          <a:xfrm>
            <a:off x="2398038" y="2555612"/>
            <a:ext cx="1972015" cy="369332"/>
          </a:xfrm>
          <a:prstGeom prst="rect">
            <a:avLst/>
          </a:prstGeom>
          <a:noFill/>
        </p:spPr>
        <p:txBody>
          <a:bodyPr wrap="none" rtlCol="0">
            <a:spAutoFit/>
          </a:bodyPr>
          <a:lstStyle/>
          <a:p>
            <a:r>
              <a:rPr lang="es-CO" dirty="0">
                <a:latin typeface="Century Gothic" pitchFamily="34" charset="0"/>
              </a:rPr>
              <a:t>De 2,5 a 3 años.</a:t>
            </a:r>
          </a:p>
        </p:txBody>
      </p:sp>
      <p:sp>
        <p:nvSpPr>
          <p:cNvPr id="7" name="6 Rectángulo redondeado"/>
          <p:cNvSpPr/>
          <p:nvPr/>
        </p:nvSpPr>
        <p:spPr>
          <a:xfrm>
            <a:off x="6588224" y="2201879"/>
            <a:ext cx="2016224" cy="9361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Century Gothic" pitchFamily="34" charset="0"/>
              </a:rPr>
              <a:t>Inicia etapa 0 de reproducción</a:t>
            </a:r>
          </a:p>
        </p:txBody>
      </p:sp>
      <p:cxnSp>
        <p:nvCxnSpPr>
          <p:cNvPr id="11" name="10 Conector angular"/>
          <p:cNvCxnSpPr>
            <a:stCxn id="9230" idx="3"/>
            <a:endCxn id="7" idx="0"/>
          </p:cNvCxnSpPr>
          <p:nvPr/>
        </p:nvCxnSpPr>
        <p:spPr>
          <a:xfrm>
            <a:off x="5273871" y="1889527"/>
            <a:ext cx="2322465" cy="312352"/>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1" name="Picture 3" descr="MES 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a:xfrm>
            <a:off x="3723037" y="4872944"/>
            <a:ext cx="1569043" cy="1176782"/>
          </a:xfrm>
          <a:prstGeom prst="rect">
            <a:avLst/>
          </a:prstGeom>
        </p:spPr>
      </p:pic>
      <p:cxnSp>
        <p:nvCxnSpPr>
          <p:cNvPr id="16" name="15 Conector angular"/>
          <p:cNvCxnSpPr>
            <a:stCxn id="7" idx="2"/>
            <a:endCxn id="21" idx="2"/>
          </p:cNvCxnSpPr>
          <p:nvPr/>
        </p:nvCxnSpPr>
        <p:spPr>
          <a:xfrm rot="5400000">
            <a:off x="4596076" y="3049466"/>
            <a:ext cx="2911744" cy="3088777"/>
          </a:xfrm>
          <a:prstGeom prst="bentConnector3">
            <a:avLst>
              <a:gd name="adj1" fmla="val 10785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 name="16 CuadroTexto"/>
          <p:cNvSpPr txBox="1"/>
          <p:nvPr/>
        </p:nvSpPr>
        <p:spPr>
          <a:xfrm>
            <a:off x="4716016" y="6283452"/>
            <a:ext cx="3017173" cy="369332"/>
          </a:xfrm>
          <a:prstGeom prst="rect">
            <a:avLst/>
          </a:prstGeom>
          <a:noFill/>
        </p:spPr>
        <p:txBody>
          <a:bodyPr wrap="none" rtlCol="0">
            <a:spAutoFit/>
          </a:bodyPr>
          <a:lstStyle/>
          <a:p>
            <a:r>
              <a:rPr lang="es-CO" dirty="0">
                <a:latin typeface="Century Gothic" pitchFamily="34" charset="0"/>
              </a:rPr>
              <a:t>Transcurren 6 meses para</a:t>
            </a:r>
          </a:p>
        </p:txBody>
      </p:sp>
      <p:sp>
        <p:nvSpPr>
          <p:cNvPr id="18" name="17 Rectángulo"/>
          <p:cNvSpPr/>
          <p:nvPr/>
        </p:nvSpPr>
        <p:spPr>
          <a:xfrm>
            <a:off x="7524328" y="3700272"/>
            <a:ext cx="461665" cy="2609048"/>
          </a:xfrm>
          <a:prstGeom prst="rect">
            <a:avLst/>
          </a:prstGeom>
        </p:spPr>
        <p:txBody>
          <a:bodyPr vert="vert270" wrap="none">
            <a:spAutoFit/>
          </a:bodyPr>
          <a:lstStyle/>
          <a:p>
            <a:r>
              <a:rPr lang="es-CO" dirty="0">
                <a:latin typeface="Century Gothic" pitchFamily="34" charset="0"/>
              </a:rPr>
              <a:t>obtener una cosecha.</a:t>
            </a:r>
          </a:p>
        </p:txBody>
      </p:sp>
      <p:pic>
        <p:nvPicPr>
          <p:cNvPr id="9234" name="Picture 18" descr="Resultado de imagen para cacao moniliasis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5621" y="5438817"/>
            <a:ext cx="1422417" cy="1011314"/>
          </a:xfrm>
          <a:prstGeom prst="ellipse">
            <a:avLst/>
          </a:prstGeom>
          <a:ln w="3175"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9232" name="Picture 16" descr="Resultado de imagen para frutos cacao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788" y="5103394"/>
            <a:ext cx="1136256" cy="1136256"/>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https://www.researchgate.net/profile/Felipe_Rafael_Garces_Fiallos/publication/237073698/figure/fig2/AS:393286578655245@1470778235396/Figura-2-Ciclo-de-la-moniliasis-causada-por-Moniliophthora-roreri-Cif-y-Par-Evans-et.png"/>
          <p:cNvPicPr>
            <a:picLocks noChangeAspect="1" noChangeArrowheads="1"/>
          </p:cNvPicPr>
          <p:nvPr/>
        </p:nvPicPr>
        <p:blipFill rotWithShape="1">
          <a:blip r:embed="rId10">
            <a:extLst>
              <a:ext uri="{28A0092B-C50C-407E-A947-70E740481C1C}">
                <a14:useLocalDpi xmlns:a14="http://schemas.microsoft.com/office/drawing/2010/main" val="0"/>
              </a:ext>
            </a:extLst>
          </a:blip>
          <a:srcRect t="38280" r="78526" b="40880"/>
          <a:stretch/>
        </p:blipFill>
        <p:spPr bwMode="auto">
          <a:xfrm>
            <a:off x="5922816" y="4689200"/>
            <a:ext cx="1314353" cy="834377"/>
          </a:xfrm>
          <a:prstGeom prst="rect">
            <a:avLst/>
          </a:prstGeom>
          <a:noFill/>
          <a:extLst>
            <a:ext uri="{909E8E84-426E-40DD-AFC4-6F175D3DCCD1}">
              <a14:hiddenFill xmlns:a14="http://schemas.microsoft.com/office/drawing/2010/main">
                <a:solidFill>
                  <a:srgbClr val="FFFFFF"/>
                </a:solidFill>
              </a14:hiddenFill>
            </a:ext>
          </a:extLst>
        </p:spPr>
      </p:pic>
      <p:cxnSp>
        <p:nvCxnSpPr>
          <p:cNvPr id="9225" name="9224 Conector curvado"/>
          <p:cNvCxnSpPr/>
          <p:nvPr/>
        </p:nvCxnSpPr>
        <p:spPr>
          <a:xfrm rot="5400000" flipH="1">
            <a:off x="5884724" y="4936505"/>
            <a:ext cx="31121" cy="1143023"/>
          </a:xfrm>
          <a:prstGeom prst="curvedConnector4">
            <a:avLst>
              <a:gd name="adj1" fmla="val -734552"/>
              <a:gd name="adj2" fmla="val 56452"/>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238" name="Picture 22" descr="Resultado de imagen para planta caca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3007" y="3401966"/>
            <a:ext cx="874088" cy="113117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2" descr="Resultado de imagen para planta caca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1611" y="2988780"/>
            <a:ext cx="874088" cy="113117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2" descr="Resultado de imagen para planta caca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38192" y="3401966"/>
            <a:ext cx="874088" cy="113117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2" descr="Resultado de imagen para planta caca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4011" y="3781635"/>
            <a:ext cx="874088" cy="1131172"/>
          </a:xfrm>
          <a:prstGeom prst="rect">
            <a:avLst/>
          </a:prstGeom>
          <a:noFill/>
          <a:extLst>
            <a:ext uri="{909E8E84-426E-40DD-AFC4-6F175D3DCCD1}">
              <a14:hiddenFill xmlns:a14="http://schemas.microsoft.com/office/drawing/2010/main">
                <a:solidFill>
                  <a:srgbClr val="FFFFFF"/>
                </a:solidFill>
              </a14:hiddenFill>
            </a:ext>
          </a:extLst>
        </p:spPr>
      </p:pic>
      <p:cxnSp>
        <p:nvCxnSpPr>
          <p:cNvPr id="9239" name="9238 Conector recto de flecha"/>
          <p:cNvCxnSpPr>
            <a:stCxn id="87" idx="2"/>
          </p:cNvCxnSpPr>
          <p:nvPr/>
        </p:nvCxnSpPr>
        <p:spPr>
          <a:xfrm flipH="1">
            <a:off x="1721747" y="3942118"/>
            <a:ext cx="693274" cy="5910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1" name="60 Conector recto de flecha"/>
          <p:cNvCxnSpPr>
            <a:stCxn id="87" idx="0"/>
          </p:cNvCxnSpPr>
          <p:nvPr/>
        </p:nvCxnSpPr>
        <p:spPr>
          <a:xfrm flipH="1" flipV="1">
            <a:off x="1686829" y="3226532"/>
            <a:ext cx="728192" cy="37574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3" name="Picture 24" descr="Resultado de imagen para sol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23899" y="3554366"/>
            <a:ext cx="917408" cy="91740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Resultado de imagen para lluvia 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433850" y="3226532"/>
            <a:ext cx="1236196" cy="10913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8" descr="Imagen relacionad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l="52497" t="26599" r="452" b="10349"/>
          <a:stretch/>
        </p:blipFill>
        <p:spPr bwMode="auto">
          <a:xfrm rot="905057" flipH="1">
            <a:off x="2714825" y="3314999"/>
            <a:ext cx="826536" cy="110762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8" descr="Imagen relacionad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l="52497" t="26599" r="452" b="10349"/>
          <a:stretch/>
        </p:blipFill>
        <p:spPr bwMode="auto">
          <a:xfrm rot="905057" flipH="1">
            <a:off x="3861638" y="3612171"/>
            <a:ext cx="826536" cy="110762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35 Conector curvado"/>
          <p:cNvCxnSpPr/>
          <p:nvPr/>
        </p:nvCxnSpPr>
        <p:spPr>
          <a:xfrm rot="16200000" flipH="1">
            <a:off x="6217354" y="3952947"/>
            <a:ext cx="747082" cy="725423"/>
          </a:xfrm>
          <a:prstGeom prst="curvedConnector3">
            <a:avLst>
              <a:gd name="adj1" fmla="val -2169"/>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39 Conector curvado"/>
          <p:cNvCxnSpPr/>
          <p:nvPr/>
        </p:nvCxnSpPr>
        <p:spPr>
          <a:xfrm rot="10800000" flipV="1">
            <a:off x="682189" y="4399075"/>
            <a:ext cx="586864" cy="624868"/>
          </a:xfrm>
          <a:prstGeom prst="curved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1" name="40 Rectángulo"/>
          <p:cNvSpPr/>
          <p:nvPr/>
        </p:nvSpPr>
        <p:spPr>
          <a:xfrm>
            <a:off x="8100392" y="3462682"/>
            <a:ext cx="504056" cy="3005436"/>
          </a:xfrm>
          <a:prstGeom prst="rect">
            <a:avLst/>
          </a:prstGeom>
          <a:solidFill>
            <a:srgbClr val="F1960F"/>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b="1" dirty="0">
                <a:latin typeface="Century Gothic" pitchFamily="34" charset="0"/>
              </a:rPr>
              <a:t>Tiempo de simulación</a:t>
            </a:r>
          </a:p>
        </p:txBody>
      </p:sp>
      <p:pic>
        <p:nvPicPr>
          <p:cNvPr id="42" name="Picture 30" descr="Resultado de imagen para esporas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28442" y="4503467"/>
            <a:ext cx="339843" cy="33984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30" descr="Resultado de imagen para esporas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731752" y="4594012"/>
            <a:ext cx="339843" cy="33984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30" descr="Resultado de imagen para esporas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833242" y="4808267"/>
            <a:ext cx="339843" cy="33984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30" descr="Resultado de imagen para esporas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645799" y="4933855"/>
            <a:ext cx="339843" cy="33984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0" descr="Resultado de imagen para esporas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203848" y="4437112"/>
            <a:ext cx="339843" cy="33984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30" descr="Resultado de imagen para esporas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40069" y="4005064"/>
            <a:ext cx="339843" cy="33984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0" descr="Resultado de imagen para esporas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071362" y="4139415"/>
            <a:ext cx="339843" cy="3398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0" descr="Resultado de imagen para esporas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77861" y="4096080"/>
            <a:ext cx="339843" cy="3398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Resultado de imagen para esporas 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245099" y="3602275"/>
            <a:ext cx="339843" cy="339843"/>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19 Conector recto de flecha"/>
          <p:cNvCxnSpPr>
            <a:stCxn id="87" idx="1"/>
          </p:cNvCxnSpPr>
          <p:nvPr/>
        </p:nvCxnSpPr>
        <p:spPr>
          <a:xfrm flipH="1">
            <a:off x="1269053" y="3772197"/>
            <a:ext cx="976046" cy="19535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0" name="49 Rectángulo"/>
          <p:cNvSpPr/>
          <p:nvPr/>
        </p:nvSpPr>
        <p:spPr>
          <a:xfrm>
            <a:off x="3779912" y="3137982"/>
            <a:ext cx="2890134" cy="14690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50 CuadroTexto"/>
          <p:cNvSpPr txBox="1"/>
          <p:nvPr/>
        </p:nvSpPr>
        <p:spPr>
          <a:xfrm>
            <a:off x="3759950" y="3137982"/>
            <a:ext cx="1220206" cy="369332"/>
          </a:xfrm>
          <a:prstGeom prst="rect">
            <a:avLst/>
          </a:prstGeom>
          <a:noFill/>
        </p:spPr>
        <p:txBody>
          <a:bodyPr wrap="none" rtlCol="0">
            <a:spAutoFit/>
          </a:bodyPr>
          <a:lstStyle/>
          <a:p>
            <a:r>
              <a:rPr lang="es-CO" dirty="0">
                <a:latin typeface="Century Gothic" pitchFamily="34" charset="0"/>
              </a:rPr>
              <a:t>Variables</a:t>
            </a:r>
          </a:p>
        </p:txBody>
      </p:sp>
      <p:cxnSp>
        <p:nvCxnSpPr>
          <p:cNvPr id="58" name="57 Conector recto de flecha"/>
          <p:cNvCxnSpPr>
            <a:stCxn id="9218" idx="3"/>
          </p:cNvCxnSpPr>
          <p:nvPr/>
        </p:nvCxnSpPr>
        <p:spPr>
          <a:xfrm flipV="1">
            <a:off x="1533974" y="1921067"/>
            <a:ext cx="434125"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1" name="100 Conector recto de flecha"/>
          <p:cNvCxnSpPr>
            <a:endCxn id="9222" idx="1"/>
          </p:cNvCxnSpPr>
          <p:nvPr/>
        </p:nvCxnSpPr>
        <p:spPr>
          <a:xfrm flipV="1">
            <a:off x="2279257" y="1909175"/>
            <a:ext cx="434125" cy="1893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3" name="102 Conector recto de flecha"/>
          <p:cNvCxnSpPr/>
          <p:nvPr/>
        </p:nvCxnSpPr>
        <p:spPr>
          <a:xfrm flipV="1">
            <a:off x="3486926" y="1921068"/>
            <a:ext cx="434125"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04213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5472608"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DISEÑO DEL MODELO DE SIMULACIÓN (Cont.)</a:t>
            </a:r>
            <a:endParaRPr lang="es-CO" sz="700" b="1" u="sng" dirty="0">
              <a:solidFill>
                <a:srgbClr val="FFFFFF"/>
              </a:solidFill>
              <a:effectLst>
                <a:outerShdw blurRad="38100" dist="38100" dir="2700000" algn="tl">
                  <a:srgbClr val="000000"/>
                </a:outerShdw>
              </a:effectLst>
              <a:latin typeface="Century Gothic" pitchFamily="34" charset="0"/>
            </a:endParaRPr>
          </a:p>
        </p:txBody>
      </p:sp>
      <p:sp>
        <p:nvSpPr>
          <p:cNvPr id="5" name="4 CuadroTexto"/>
          <p:cNvSpPr txBox="1"/>
          <p:nvPr/>
        </p:nvSpPr>
        <p:spPr>
          <a:xfrm>
            <a:off x="1133788" y="1982053"/>
            <a:ext cx="1944215" cy="646331"/>
          </a:xfrm>
          <a:prstGeom prst="rect">
            <a:avLst/>
          </a:prstGeom>
          <a:noFill/>
        </p:spPr>
        <p:txBody>
          <a:bodyPr wrap="square" rtlCol="0">
            <a:spAutoFit/>
          </a:bodyPr>
          <a:lstStyle/>
          <a:p>
            <a:pPr algn="ctr"/>
            <a:r>
              <a:rPr lang="es-CO" b="1" dirty="0">
                <a:latin typeface="Century Gothic" pitchFamily="34" charset="0"/>
              </a:rPr>
              <a:t>Variables ambientales</a:t>
            </a:r>
          </a:p>
        </p:txBody>
      </p:sp>
      <p:pic>
        <p:nvPicPr>
          <p:cNvPr id="6" name="Picture 24" descr="Resultado de imagen para sol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649547">
            <a:off x="2658412" y="2723782"/>
            <a:ext cx="917408" cy="9174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6" descr="Resultado de imagen para lluvia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90315">
            <a:off x="1487798" y="2801104"/>
            <a:ext cx="1236196" cy="10913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8" descr="Imagen relacionada"/>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52497" t="26599" r="452" b="10349"/>
          <a:stretch/>
        </p:blipFill>
        <p:spPr bwMode="auto">
          <a:xfrm rot="20554604" flipH="1">
            <a:off x="686419" y="2566233"/>
            <a:ext cx="826536" cy="110762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0058" y="2497902"/>
            <a:ext cx="1236479" cy="1236479"/>
          </a:xfrm>
          <a:prstGeom prst="rect">
            <a:avLst/>
          </a:prstGeom>
          <a:noFill/>
          <a:extLst>
            <a:ext uri="{909E8E84-426E-40DD-AFC4-6F175D3DCCD1}">
              <a14:hiddenFill xmlns:a14="http://schemas.microsoft.com/office/drawing/2010/main">
                <a:solidFill>
                  <a:srgbClr val="FFFFFF"/>
                </a:solidFill>
              </a14:hiddenFill>
            </a:ext>
          </a:extLst>
        </p:spPr>
      </p:pic>
      <p:sp>
        <p:nvSpPr>
          <p:cNvPr id="10" name="9 CuadroTexto"/>
          <p:cNvSpPr txBox="1"/>
          <p:nvPr/>
        </p:nvSpPr>
        <p:spPr>
          <a:xfrm>
            <a:off x="4067945" y="2063031"/>
            <a:ext cx="1944215" cy="369332"/>
          </a:xfrm>
          <a:prstGeom prst="rect">
            <a:avLst/>
          </a:prstGeom>
          <a:noFill/>
        </p:spPr>
        <p:txBody>
          <a:bodyPr wrap="square" rtlCol="0">
            <a:spAutoFit/>
          </a:bodyPr>
          <a:lstStyle/>
          <a:p>
            <a:pPr algn="ctr"/>
            <a:r>
              <a:rPr lang="es-CO" b="1" dirty="0">
                <a:latin typeface="Century Gothic" pitchFamily="34" charset="0"/>
              </a:rPr>
              <a:t>Especie</a:t>
            </a:r>
          </a:p>
        </p:txBody>
      </p:sp>
      <p:pic>
        <p:nvPicPr>
          <p:cNvPr id="8196" name="Picture 4" descr="Resultado de imagen para terreno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18467" y="2703512"/>
            <a:ext cx="1870394" cy="935197"/>
          </a:xfrm>
          <a:prstGeom prst="rect">
            <a:avLst/>
          </a:prstGeom>
          <a:noFill/>
          <a:extLst>
            <a:ext uri="{909E8E84-426E-40DD-AFC4-6F175D3DCCD1}">
              <a14:hiddenFill xmlns:a14="http://schemas.microsoft.com/office/drawing/2010/main">
                <a:solidFill>
                  <a:srgbClr val="FFFFFF"/>
                </a:solidFill>
              </a14:hiddenFill>
            </a:ext>
          </a:extLst>
        </p:spPr>
      </p:pic>
      <p:sp>
        <p:nvSpPr>
          <p:cNvPr id="13" name="12 CuadroTexto"/>
          <p:cNvSpPr txBox="1"/>
          <p:nvPr/>
        </p:nvSpPr>
        <p:spPr>
          <a:xfrm>
            <a:off x="6293732" y="2120552"/>
            <a:ext cx="1944215" cy="369332"/>
          </a:xfrm>
          <a:prstGeom prst="rect">
            <a:avLst/>
          </a:prstGeom>
          <a:noFill/>
        </p:spPr>
        <p:txBody>
          <a:bodyPr wrap="square" rtlCol="0">
            <a:spAutoFit/>
          </a:bodyPr>
          <a:lstStyle/>
          <a:p>
            <a:pPr algn="ctr"/>
            <a:r>
              <a:rPr lang="es-CO" b="1" dirty="0">
                <a:latin typeface="Century Gothic" pitchFamily="34" charset="0"/>
              </a:rPr>
              <a:t>Terreno</a:t>
            </a:r>
          </a:p>
        </p:txBody>
      </p:sp>
      <p:sp>
        <p:nvSpPr>
          <p:cNvPr id="16" name="15 Llamada rectangular redondeada"/>
          <p:cNvSpPr/>
          <p:nvPr/>
        </p:nvSpPr>
        <p:spPr>
          <a:xfrm>
            <a:off x="3275856" y="4725144"/>
            <a:ext cx="2664296" cy="1368152"/>
          </a:xfrm>
          <a:prstGeom prst="wedgeRoundRectCallout">
            <a:avLst>
              <a:gd name="adj1" fmla="val -34431"/>
              <a:gd name="adj2" fmla="val 851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Century Gothic" pitchFamily="34" charset="0"/>
              </a:rPr>
              <a:t>Si es &lt; 7.5 mm/h significan lluvias leves.</a:t>
            </a:r>
          </a:p>
        </p:txBody>
      </p:sp>
      <p:sp>
        <p:nvSpPr>
          <p:cNvPr id="11" name="10 Llamada rectangular redondeada"/>
          <p:cNvSpPr/>
          <p:nvPr/>
        </p:nvSpPr>
        <p:spPr>
          <a:xfrm>
            <a:off x="773748" y="4049789"/>
            <a:ext cx="2664296" cy="1368152"/>
          </a:xfrm>
          <a:prstGeom prst="wedgeRoundRectCallout">
            <a:avLst>
              <a:gd name="adj1" fmla="val -34431"/>
              <a:gd name="adj2" fmla="val 851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Century Gothic" pitchFamily="34" charset="0"/>
              </a:rPr>
              <a:t>Si la intensidad de precipitación &gt; 7.5 mm/h significan lluvias fuertes</a:t>
            </a:r>
          </a:p>
        </p:txBody>
      </p:sp>
    </p:spTree>
    <p:extLst>
      <p:ext uri="{BB962C8B-B14F-4D97-AF65-F5344CB8AC3E}">
        <p14:creationId xmlns:p14="http://schemas.microsoft.com/office/powerpoint/2010/main" val="32914875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6624736"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DESCRIPCIÓN DE HERRAMIENTA DE SIMULACIÓN</a:t>
            </a:r>
            <a:endParaRPr lang="es-CO" sz="700" b="1" u="sng" dirty="0">
              <a:solidFill>
                <a:srgbClr val="FFFFFF"/>
              </a:solidFill>
              <a:effectLst>
                <a:outerShdw blurRad="38100" dist="38100" dir="2700000" algn="tl">
                  <a:srgbClr val="000000"/>
                </a:outerShdw>
              </a:effectLst>
              <a:latin typeface="Century Gothic" pitchFamily="34" charset="0"/>
            </a:endParaRPr>
          </a:p>
        </p:txBody>
      </p:sp>
      <p:pic>
        <p:nvPicPr>
          <p:cNvPr id="7170" name="Picture 2" descr="Resultado de imagen para gama simulation softwa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199" y="548680"/>
            <a:ext cx="1224136" cy="122413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Geraldine Rojas\Downloads\gama-inici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060848"/>
            <a:ext cx="7723136" cy="411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89966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5" name="Text Box 20"/>
          <p:cNvSpPr txBox="1">
            <a:spLocks noChangeArrowheads="1"/>
          </p:cNvSpPr>
          <p:nvPr/>
        </p:nvSpPr>
        <p:spPr bwMode="auto">
          <a:xfrm>
            <a:off x="755576" y="764704"/>
            <a:ext cx="7344816"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IMPLEMENTACIÓN DEL MODELO EN EL SOFTWARE DE SIMULACIÓN</a:t>
            </a:r>
            <a:endParaRPr lang="es-CO" sz="700" b="1" u="sng" dirty="0">
              <a:solidFill>
                <a:srgbClr val="FFFFFF"/>
              </a:solidFill>
              <a:effectLst>
                <a:outerShdw blurRad="38100" dist="38100" dir="2700000" algn="tl">
                  <a:srgbClr val="000000"/>
                </a:outerShdw>
              </a:effectLst>
              <a:latin typeface="Century Gothic" pitchFamily="34" charset="0"/>
            </a:endParaRPr>
          </a:p>
        </p:txBody>
      </p:sp>
      <p:graphicFrame>
        <p:nvGraphicFramePr>
          <p:cNvPr id="2" name="1 Diagrama"/>
          <p:cNvGraphicFramePr/>
          <p:nvPr>
            <p:extLst>
              <p:ext uri="{D42A27DB-BD31-4B8C-83A1-F6EECF244321}">
                <p14:modId xmlns:p14="http://schemas.microsoft.com/office/powerpoint/2010/main" val="161156316"/>
              </p:ext>
            </p:extLst>
          </p:nvPr>
        </p:nvGraphicFramePr>
        <p:xfrm>
          <a:off x="611560" y="2420888"/>
          <a:ext cx="8160568" cy="3384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601007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7344816" cy="1274195"/>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IMPLEMENTACIÓN DEL MODELO EN EL SOFTWARE DE SIMULACIÓN (Cont.)</a:t>
            </a:r>
            <a:endParaRPr lang="es-CO" sz="700" b="1" u="sng" dirty="0">
              <a:solidFill>
                <a:srgbClr val="FFFFFF"/>
              </a:solidFill>
              <a:effectLst>
                <a:outerShdw blurRad="38100" dist="38100" dir="2700000" algn="tl">
                  <a:srgbClr val="000000"/>
                </a:outerShdw>
              </a:effectLst>
              <a:latin typeface="Century Gothic" pitchFamily="34" charset="0"/>
            </a:endParaRPr>
          </a:p>
        </p:txBody>
      </p:sp>
      <p:pic>
        <p:nvPicPr>
          <p:cNvPr id="5123" name="Picture 3" descr="C:\Users\Geraldine Rojas\Desktop\globa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505" y="2058989"/>
            <a:ext cx="8275959" cy="43446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Geraldine Rojas\Desktop\speci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05" y="2023107"/>
            <a:ext cx="8275959" cy="441826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Geraldine Rojas\Desktop\comportamiento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505" y="2023107"/>
            <a:ext cx="8275959" cy="445765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Geraldine Rojas\Desktop\experimen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505" y="2023108"/>
            <a:ext cx="7771903" cy="4463256"/>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Users\Geraldine Rojas\Desktop\map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158" y="2058989"/>
            <a:ext cx="8468651" cy="443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62054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500"/>
                                        <p:tgtEl>
                                          <p:spTgt spid="5123"/>
                                        </p:tgtEl>
                                      </p:cBhvr>
                                    </p:animEffect>
                                  </p:childTnLst>
                                </p:cTn>
                              </p:par>
                            </p:childTnLst>
                          </p:cTn>
                        </p:par>
                        <p:par>
                          <p:cTn id="8" fill="hold">
                            <p:stCondLst>
                              <p:cond delay="500"/>
                            </p:stCondLst>
                            <p:childTnLst>
                              <p:par>
                                <p:cTn id="9" presetID="10" presetClass="entr" presetSubtype="0" fill="hold" nodeType="afterEffect">
                                  <p:stCondLst>
                                    <p:cond delay="3000"/>
                                  </p:stCondLst>
                                  <p:childTnLst>
                                    <p:set>
                                      <p:cBhvr>
                                        <p:cTn id="10" dur="1" fill="hold">
                                          <p:stCondLst>
                                            <p:cond delay="0"/>
                                          </p:stCondLst>
                                        </p:cTn>
                                        <p:tgtEl>
                                          <p:spTgt spid="5124"/>
                                        </p:tgtEl>
                                        <p:attrNameLst>
                                          <p:attrName>style.visibility</p:attrName>
                                        </p:attrNameLst>
                                      </p:cBhvr>
                                      <p:to>
                                        <p:strVal val="visible"/>
                                      </p:to>
                                    </p:set>
                                    <p:animEffect transition="in" filter="fade">
                                      <p:cBhvr>
                                        <p:cTn id="11" dur="500"/>
                                        <p:tgtEl>
                                          <p:spTgt spid="5124"/>
                                        </p:tgtEl>
                                      </p:cBhvr>
                                    </p:animEffect>
                                  </p:childTnLst>
                                </p:cTn>
                              </p:par>
                            </p:childTnLst>
                          </p:cTn>
                        </p:par>
                        <p:par>
                          <p:cTn id="12" fill="hold">
                            <p:stCondLst>
                              <p:cond delay="4000"/>
                            </p:stCondLst>
                            <p:childTnLst>
                              <p:par>
                                <p:cTn id="13" presetID="10" presetClass="entr" presetSubtype="0" fill="hold" nodeType="afterEffect">
                                  <p:stCondLst>
                                    <p:cond delay="3000"/>
                                  </p:stCondLst>
                                  <p:childTnLst>
                                    <p:set>
                                      <p:cBhvr>
                                        <p:cTn id="14" dur="1" fill="hold">
                                          <p:stCondLst>
                                            <p:cond delay="0"/>
                                          </p:stCondLst>
                                        </p:cTn>
                                        <p:tgtEl>
                                          <p:spTgt spid="5125"/>
                                        </p:tgtEl>
                                        <p:attrNameLst>
                                          <p:attrName>style.visibility</p:attrName>
                                        </p:attrNameLst>
                                      </p:cBhvr>
                                      <p:to>
                                        <p:strVal val="visible"/>
                                      </p:to>
                                    </p:set>
                                    <p:animEffect transition="in" filter="fade">
                                      <p:cBhvr>
                                        <p:cTn id="15" dur="500"/>
                                        <p:tgtEl>
                                          <p:spTgt spid="5125"/>
                                        </p:tgtEl>
                                      </p:cBhvr>
                                    </p:animEffect>
                                  </p:childTnLst>
                                </p:cTn>
                              </p:par>
                            </p:childTnLst>
                          </p:cTn>
                        </p:par>
                        <p:par>
                          <p:cTn id="16" fill="hold">
                            <p:stCondLst>
                              <p:cond delay="7500"/>
                            </p:stCondLst>
                            <p:childTnLst>
                              <p:par>
                                <p:cTn id="17" presetID="10" presetClass="entr" presetSubtype="0" fill="hold" nodeType="afterEffect">
                                  <p:stCondLst>
                                    <p:cond delay="3000"/>
                                  </p:stCondLst>
                                  <p:childTnLst>
                                    <p:set>
                                      <p:cBhvr>
                                        <p:cTn id="18" dur="1" fill="hold">
                                          <p:stCondLst>
                                            <p:cond delay="0"/>
                                          </p:stCondLst>
                                        </p:cTn>
                                        <p:tgtEl>
                                          <p:spTgt spid="5126"/>
                                        </p:tgtEl>
                                        <p:attrNameLst>
                                          <p:attrName>style.visibility</p:attrName>
                                        </p:attrNameLst>
                                      </p:cBhvr>
                                      <p:to>
                                        <p:strVal val="visible"/>
                                      </p:to>
                                    </p:set>
                                    <p:animEffect transition="in" filter="fade">
                                      <p:cBhvr>
                                        <p:cTn id="19" dur="500"/>
                                        <p:tgtEl>
                                          <p:spTgt spid="5126"/>
                                        </p:tgtEl>
                                      </p:cBhvr>
                                    </p:animEffect>
                                  </p:childTnLst>
                                </p:cTn>
                              </p:par>
                            </p:childTnLst>
                          </p:cTn>
                        </p:par>
                        <p:par>
                          <p:cTn id="20" fill="hold">
                            <p:stCondLst>
                              <p:cond delay="11000"/>
                            </p:stCondLst>
                            <p:childTnLst>
                              <p:par>
                                <p:cTn id="21" presetID="10" presetClass="entr" presetSubtype="0" fill="hold" nodeType="afterEffect">
                                  <p:stCondLst>
                                    <p:cond delay="3000"/>
                                  </p:stCondLst>
                                  <p:childTnLst>
                                    <p:set>
                                      <p:cBhvr>
                                        <p:cTn id="22" dur="1" fill="hold">
                                          <p:stCondLst>
                                            <p:cond delay="0"/>
                                          </p:stCondLst>
                                        </p:cTn>
                                        <p:tgtEl>
                                          <p:spTgt spid="5127"/>
                                        </p:tgtEl>
                                        <p:attrNameLst>
                                          <p:attrName>style.visibility</p:attrName>
                                        </p:attrNameLst>
                                      </p:cBhvr>
                                      <p:to>
                                        <p:strVal val="visible"/>
                                      </p:to>
                                    </p:set>
                                    <p:animEffect transition="in" filter="fade">
                                      <p:cBhvr>
                                        <p:cTn id="23"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476672"/>
            <a:ext cx="7560840" cy="486287"/>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RESULTADOS</a:t>
            </a:r>
            <a:endParaRPr lang="es-CO" sz="1400" b="1" u="sng" dirty="0">
              <a:solidFill>
                <a:srgbClr val="FFFFFF"/>
              </a:solidFill>
              <a:effectLst>
                <a:outerShdw blurRad="38100" dist="38100" dir="2700000" algn="tl">
                  <a:srgbClr val="000000"/>
                </a:outerShdw>
              </a:effectLst>
              <a:latin typeface="Century Gothic" pitchFamily="34" charset="0"/>
            </a:endParaRPr>
          </a:p>
        </p:txBody>
      </p:sp>
      <p:pic>
        <p:nvPicPr>
          <p:cNvPr id="10242" name="Picture 2" descr="C:\Users\Geraldine Rojas\Downloads\WhatsApp Image 2019-03-17 at 2.45.56 PM.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831175"/>
            <a:ext cx="5221281" cy="4702437"/>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1" descr="C:\Users\Geraldine Rojas\Downloads\WhatsApp Image 2019-03-17 at 2.51.48 P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831174"/>
            <a:ext cx="5221281" cy="4840215"/>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Geraldine Rojas\Downloads\WhatsApp Image 2019-03-17 at 2.54.44 PM.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1831175"/>
            <a:ext cx="4980139" cy="478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89206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par>
                          <p:cTn id="8" fill="hold">
                            <p:stCondLst>
                              <p:cond delay="500"/>
                            </p:stCondLst>
                            <p:childTnLst>
                              <p:par>
                                <p:cTn id="9" presetID="10" presetClass="entr" presetSubtype="0" fill="hold" nodeType="afterEffect">
                                  <p:stCondLst>
                                    <p:cond delay="6000"/>
                                  </p:stCondLst>
                                  <p:childTnLst>
                                    <p:set>
                                      <p:cBhvr>
                                        <p:cTn id="10" dur="1" fill="hold">
                                          <p:stCondLst>
                                            <p:cond delay="0"/>
                                          </p:stCondLst>
                                        </p:cTn>
                                        <p:tgtEl>
                                          <p:spTgt spid="10241"/>
                                        </p:tgtEl>
                                        <p:attrNameLst>
                                          <p:attrName>style.visibility</p:attrName>
                                        </p:attrNameLst>
                                      </p:cBhvr>
                                      <p:to>
                                        <p:strVal val="visible"/>
                                      </p:to>
                                    </p:set>
                                    <p:animEffect transition="in" filter="fade">
                                      <p:cBhvr>
                                        <p:cTn id="11" dur="500"/>
                                        <p:tgtEl>
                                          <p:spTgt spid="10241"/>
                                        </p:tgtEl>
                                      </p:cBhvr>
                                    </p:animEffect>
                                  </p:childTnLst>
                                </p:cTn>
                              </p:par>
                            </p:childTnLst>
                          </p:cTn>
                        </p:par>
                        <p:par>
                          <p:cTn id="12" fill="hold">
                            <p:stCondLst>
                              <p:cond delay="7000"/>
                            </p:stCondLst>
                            <p:childTnLst>
                              <p:par>
                                <p:cTn id="13" presetID="10" presetClass="entr" presetSubtype="0" fill="hold" nodeType="afterEffect">
                                  <p:stCondLst>
                                    <p:cond delay="6000"/>
                                  </p:stCondLst>
                                  <p:childTnLst>
                                    <p:set>
                                      <p:cBhvr>
                                        <p:cTn id="14" dur="1" fill="hold">
                                          <p:stCondLst>
                                            <p:cond delay="0"/>
                                          </p:stCondLst>
                                        </p:cTn>
                                        <p:tgtEl>
                                          <p:spTgt spid="10243"/>
                                        </p:tgtEl>
                                        <p:attrNameLst>
                                          <p:attrName>style.visibility</p:attrName>
                                        </p:attrNameLst>
                                      </p:cBhvr>
                                      <p:to>
                                        <p:strVal val="visible"/>
                                      </p:to>
                                    </p:set>
                                    <p:animEffect transition="in" filter="fade">
                                      <p:cBhvr>
                                        <p:cTn id="15"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4379610" cy="486287"/>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RESULTADOS (Cont.)</a:t>
            </a:r>
            <a:endParaRPr lang="es-CO" sz="700" b="1" u="sng" dirty="0">
              <a:solidFill>
                <a:srgbClr val="FFFFFF"/>
              </a:solidFill>
              <a:effectLst>
                <a:outerShdw blurRad="38100" dist="38100" dir="2700000" algn="tl">
                  <a:srgbClr val="000000"/>
                </a:outerShdw>
              </a:effectLst>
              <a:latin typeface="Century Gothic" pitchFamily="34" charset="0"/>
            </a:endParaRPr>
          </a:p>
        </p:txBody>
      </p:sp>
      <p:sp>
        <p:nvSpPr>
          <p:cNvPr id="4" name="3 CuadroTexto"/>
          <p:cNvSpPr txBox="1"/>
          <p:nvPr/>
        </p:nvSpPr>
        <p:spPr>
          <a:xfrm>
            <a:off x="899593" y="1700808"/>
            <a:ext cx="7272808" cy="4401205"/>
          </a:xfrm>
          <a:prstGeom prst="rect">
            <a:avLst/>
          </a:prstGeom>
          <a:noFill/>
        </p:spPr>
        <p:txBody>
          <a:bodyPr wrap="square" rtlCol="0">
            <a:spAutoFit/>
          </a:bodyPr>
          <a:lstStyle/>
          <a:p>
            <a:pPr marL="285750" indent="-285750">
              <a:buFont typeface="Arial" pitchFamily="34" charset="0"/>
              <a:buChar char="•"/>
            </a:pPr>
            <a:r>
              <a:rPr lang="es-CO" sz="2000" dirty="0">
                <a:latin typeface="Century Gothic" pitchFamily="34" charset="0"/>
              </a:rPr>
              <a:t>El mes con mayor potencial de contagio es Diciembre con un 0,52.</a:t>
            </a:r>
          </a:p>
          <a:p>
            <a:pPr marL="285750" indent="-285750">
              <a:buFont typeface="Arial" pitchFamily="34" charset="0"/>
              <a:buChar char="•"/>
            </a:pPr>
            <a:r>
              <a:rPr lang="es-CO" sz="2000" dirty="0">
                <a:latin typeface="Century Gothic" pitchFamily="34" charset="0"/>
              </a:rPr>
              <a:t>El mes con menor potencial de contagio es Mayo 0,24.</a:t>
            </a:r>
          </a:p>
          <a:p>
            <a:pPr marL="285750" indent="-285750">
              <a:buFont typeface="Arial" pitchFamily="34" charset="0"/>
              <a:buChar char="•"/>
            </a:pPr>
            <a:r>
              <a:rPr lang="es-CO" sz="2000" dirty="0">
                <a:latin typeface="Century Gothic" pitchFamily="34" charset="0"/>
              </a:rPr>
              <a:t>Si el mes de inicio de la cosecha está en el primer semestre del año, el potencial de contagio varía entre 0,31 y 0,36.</a:t>
            </a:r>
          </a:p>
          <a:p>
            <a:pPr marL="285750" indent="-285750">
              <a:buFont typeface="Arial" pitchFamily="34" charset="0"/>
              <a:buChar char="•"/>
            </a:pPr>
            <a:r>
              <a:rPr lang="es-CO" sz="2000" dirty="0">
                <a:latin typeface="Century Gothic" pitchFamily="34" charset="0"/>
              </a:rPr>
              <a:t>Si el mes de inicio es en el segundo semestre del año, el potencial de infección en la cosecha varía entre 0,38 hasta 0,43.</a:t>
            </a:r>
          </a:p>
          <a:p>
            <a:pPr marL="285750" indent="-285750">
              <a:buFont typeface="Arial" pitchFamily="34" charset="0"/>
              <a:buChar char="•"/>
            </a:pPr>
            <a:r>
              <a:rPr lang="es-CO" sz="2000" dirty="0">
                <a:latin typeface="Century Gothic" pitchFamily="34" charset="0"/>
              </a:rPr>
              <a:t>Con una cosecha que empieza en el mes de Octubre, el 66% de las plantas estarían infectadas por </a:t>
            </a:r>
            <a:r>
              <a:rPr lang="es-CO" sz="2000" dirty="0" err="1">
                <a:latin typeface="Century Gothic" pitchFamily="34" charset="0"/>
              </a:rPr>
              <a:t>Moniliasis</a:t>
            </a:r>
            <a:r>
              <a:rPr lang="es-CO" sz="2000" dirty="0">
                <a:latin typeface="Century Gothic" pitchFamily="34" charset="0"/>
              </a:rPr>
              <a:t>.</a:t>
            </a:r>
          </a:p>
          <a:p>
            <a:pPr marL="285750" indent="-285750">
              <a:buFont typeface="Arial" pitchFamily="34" charset="0"/>
              <a:buChar char="•"/>
            </a:pPr>
            <a:r>
              <a:rPr lang="es-CO" sz="2000" dirty="0">
                <a:latin typeface="Century Gothic" pitchFamily="34" charset="0"/>
              </a:rPr>
              <a:t>Con una cosecha que empieza en el mes de Enero, sólo el 31% de las plantas estarían infectadas por </a:t>
            </a:r>
            <a:r>
              <a:rPr lang="es-CO" sz="2000" dirty="0" err="1">
                <a:latin typeface="Century Gothic" pitchFamily="34" charset="0"/>
              </a:rPr>
              <a:t>Moniliasis</a:t>
            </a:r>
            <a:r>
              <a:rPr lang="es-CO" sz="2000" dirty="0">
                <a:latin typeface="Century Gothic" pitchFamily="34" charset="0"/>
              </a:rPr>
              <a:t>.</a:t>
            </a:r>
          </a:p>
        </p:txBody>
      </p:sp>
    </p:spTree>
    <p:extLst>
      <p:ext uri="{BB962C8B-B14F-4D97-AF65-F5344CB8AC3E}">
        <p14:creationId xmlns:p14="http://schemas.microsoft.com/office/powerpoint/2010/main" val="127268641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4379610" cy="486287"/>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MOTIVACIÓN</a:t>
            </a:r>
            <a:endParaRPr lang="es-CO" sz="700" b="1" u="sng" dirty="0">
              <a:solidFill>
                <a:srgbClr val="FFFFFF"/>
              </a:solidFill>
              <a:effectLst>
                <a:outerShdw blurRad="38100" dist="38100" dir="2700000" algn="tl">
                  <a:srgbClr val="000000"/>
                </a:outerShdw>
              </a:effectLst>
              <a:latin typeface="Century Gothic" pitchFamily="34" charset="0"/>
            </a:endParaRPr>
          </a:p>
        </p:txBody>
      </p:sp>
      <p:sp>
        <p:nvSpPr>
          <p:cNvPr id="2" name="1 Rectángulo"/>
          <p:cNvSpPr/>
          <p:nvPr/>
        </p:nvSpPr>
        <p:spPr>
          <a:xfrm>
            <a:off x="2189619" y="1628800"/>
            <a:ext cx="4572000" cy="4524315"/>
          </a:xfrm>
          <a:prstGeom prst="rect">
            <a:avLst/>
          </a:prstGeom>
        </p:spPr>
        <p:txBody>
          <a:bodyPr>
            <a:spAutoFit/>
          </a:bodyPr>
          <a:lstStyle/>
          <a:p>
            <a:pPr algn="ctr"/>
            <a:r>
              <a:rPr lang="es-CO" dirty="0">
                <a:latin typeface="Century Gothic" pitchFamily="34" charset="0"/>
              </a:rPr>
              <a:t>El presente proyecto tiene por objeto principal el análisis mediante el ejercicio de simulación basado en agentes, siguiendo un modelo </a:t>
            </a:r>
            <a:r>
              <a:rPr lang="es-CO" dirty="0" err="1">
                <a:latin typeface="Century Gothic" pitchFamily="34" charset="0"/>
              </a:rPr>
              <a:t>epidemológico</a:t>
            </a:r>
            <a:r>
              <a:rPr lang="es-CO" dirty="0">
                <a:latin typeface="Century Gothic" pitchFamily="34" charset="0"/>
              </a:rPr>
              <a:t>, para determinar la influencia de la variabilidad de condiciones ambientales de Villavicencio, durante un semestre, sobre el progreso de la enfermedad </a:t>
            </a:r>
            <a:r>
              <a:rPr lang="es-CO" dirty="0" err="1">
                <a:latin typeface="Century Gothic" pitchFamily="34" charset="0"/>
              </a:rPr>
              <a:t>Moniliasis</a:t>
            </a:r>
            <a:r>
              <a:rPr lang="es-CO" dirty="0">
                <a:latin typeface="Century Gothic" pitchFamily="34" charset="0"/>
              </a:rPr>
              <a:t> en un cultivo que cubre una extensión de 1.2 hectáreas, permitiendo tomar las mejores decisiones para aplicarlas en el momento y en futuros cultivos que se trabajen dentro de la Universidad de los Llanos.</a:t>
            </a:r>
          </a:p>
        </p:txBody>
      </p:sp>
      <p:pic>
        <p:nvPicPr>
          <p:cNvPr id="17410" name="Picture 2" descr="Resultado de imagen para motivacion png"/>
          <p:cNvPicPr>
            <a:picLocks noChangeAspect="1" noChangeArrowheads="1"/>
          </p:cNvPicPr>
          <p:nvPr/>
        </p:nvPicPr>
        <p:blipFill rotWithShape="1">
          <a:blip r:embed="rId3">
            <a:extLst>
              <a:ext uri="{28A0092B-C50C-407E-A947-70E740481C1C}">
                <a14:useLocalDpi xmlns:a14="http://schemas.microsoft.com/office/drawing/2010/main" val="0"/>
              </a:ext>
            </a:extLst>
          </a:blip>
          <a:srcRect r="61310"/>
          <a:stretch/>
        </p:blipFill>
        <p:spPr bwMode="auto">
          <a:xfrm>
            <a:off x="1025074" y="3176017"/>
            <a:ext cx="1135575" cy="14493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motivacion png"/>
          <p:cNvPicPr>
            <a:picLocks noChangeAspect="1" noChangeArrowheads="1"/>
          </p:cNvPicPr>
          <p:nvPr/>
        </p:nvPicPr>
        <p:blipFill rotWithShape="1">
          <a:blip r:embed="rId3">
            <a:extLst>
              <a:ext uri="{28A0092B-C50C-407E-A947-70E740481C1C}">
                <a14:useLocalDpi xmlns:a14="http://schemas.microsoft.com/office/drawing/2010/main" val="0"/>
              </a:ext>
            </a:extLst>
          </a:blip>
          <a:srcRect l="63830" r="-2276"/>
          <a:stretch/>
        </p:blipFill>
        <p:spPr bwMode="auto">
          <a:xfrm>
            <a:off x="6804248" y="3178990"/>
            <a:ext cx="1126104" cy="144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463383"/>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4379610" cy="486287"/>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CONCLUSIONES</a:t>
            </a:r>
            <a:endParaRPr lang="es-CO" sz="700" b="1" u="sng" dirty="0">
              <a:solidFill>
                <a:srgbClr val="FFFFFF"/>
              </a:solidFill>
              <a:effectLst>
                <a:outerShdw blurRad="38100" dist="38100" dir="2700000" algn="tl">
                  <a:srgbClr val="000000"/>
                </a:outerShdw>
              </a:effectLst>
              <a:latin typeface="Century Gothic" pitchFamily="34" charset="0"/>
            </a:endParaRPr>
          </a:p>
        </p:txBody>
      </p:sp>
      <p:sp>
        <p:nvSpPr>
          <p:cNvPr id="6" name="5 Rectángulo"/>
          <p:cNvSpPr/>
          <p:nvPr/>
        </p:nvSpPr>
        <p:spPr>
          <a:xfrm>
            <a:off x="1331640" y="4293096"/>
            <a:ext cx="6696744" cy="1200329"/>
          </a:xfrm>
          <a:prstGeom prst="rect">
            <a:avLst/>
          </a:prstGeom>
        </p:spPr>
        <p:txBody>
          <a:bodyPr wrap="square">
            <a:spAutoFit/>
          </a:bodyPr>
          <a:lstStyle/>
          <a:p>
            <a:pPr marL="285750" indent="-285750">
              <a:buFont typeface="Arial" pitchFamily="34" charset="0"/>
              <a:buChar char="•"/>
            </a:pPr>
            <a:r>
              <a:rPr lang="es-CO" dirty="0">
                <a:latin typeface="Century Gothic" pitchFamily="34" charset="0"/>
              </a:rPr>
              <a:t>Diciembre es el mes es más «destructivo» porque presenta los vientos más fuertes, lluvias más altas que los meses secos. pero menos intensas que los meses húmedos, y la temperatura es más alta.</a:t>
            </a:r>
            <a:endParaRPr lang="es-CO" dirty="0"/>
          </a:p>
        </p:txBody>
      </p:sp>
      <p:sp>
        <p:nvSpPr>
          <p:cNvPr id="7" name="6 Rectángulo"/>
          <p:cNvSpPr/>
          <p:nvPr/>
        </p:nvSpPr>
        <p:spPr>
          <a:xfrm>
            <a:off x="4860032" y="1612588"/>
            <a:ext cx="3456384" cy="2031325"/>
          </a:xfrm>
          <a:prstGeom prst="rect">
            <a:avLst/>
          </a:prstGeom>
        </p:spPr>
        <p:txBody>
          <a:bodyPr wrap="square">
            <a:spAutoFit/>
          </a:bodyPr>
          <a:lstStyle/>
          <a:p>
            <a:pPr marL="285750" indent="-285750">
              <a:buFont typeface="Arial" pitchFamily="34" charset="0"/>
              <a:buChar char="•"/>
            </a:pPr>
            <a:r>
              <a:rPr lang="es-CO" dirty="0">
                <a:latin typeface="Century Gothic" pitchFamily="34" charset="0"/>
              </a:rPr>
              <a:t>El segundo semestre del año presenta un gran período de alerta para los cultivadores ya que es en esta temporada donde se presentan los mayores índices de humedad.</a:t>
            </a:r>
            <a:endParaRPr lang="es-CO" dirty="0"/>
          </a:p>
        </p:txBody>
      </p:sp>
      <p:sp>
        <p:nvSpPr>
          <p:cNvPr id="8" name="7 Rectángulo"/>
          <p:cNvSpPr/>
          <p:nvPr/>
        </p:nvSpPr>
        <p:spPr>
          <a:xfrm>
            <a:off x="971600" y="1612588"/>
            <a:ext cx="3456384" cy="1754326"/>
          </a:xfrm>
          <a:prstGeom prst="rect">
            <a:avLst/>
          </a:prstGeom>
        </p:spPr>
        <p:txBody>
          <a:bodyPr wrap="square">
            <a:spAutoFit/>
          </a:bodyPr>
          <a:lstStyle/>
          <a:p>
            <a:pPr marL="285750" indent="-285750">
              <a:buFont typeface="Arial" pitchFamily="34" charset="0"/>
              <a:buChar char="•"/>
            </a:pPr>
            <a:r>
              <a:rPr lang="es-CO" dirty="0">
                <a:latin typeface="Century Gothic" pitchFamily="34" charset="0"/>
              </a:rPr>
              <a:t>Comprobamos que el primer trimestre del año es menos húmedo, por lo que el porcentaje de plantas enfermas es menor. </a:t>
            </a:r>
            <a:endParaRPr lang="es-CO" dirty="0"/>
          </a:p>
        </p:txBody>
      </p:sp>
    </p:spTree>
    <p:extLst>
      <p:ext uri="{BB962C8B-B14F-4D97-AF65-F5344CB8AC3E}">
        <p14:creationId xmlns:p14="http://schemas.microsoft.com/office/powerpoint/2010/main" val="103770734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4379610"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DESCRIPCIÓN DEL SISTEMA ACTUAL</a:t>
            </a:r>
            <a:endParaRPr lang="es-CO" sz="700" b="1" u="sng" dirty="0">
              <a:solidFill>
                <a:srgbClr val="FFFFFF"/>
              </a:solidFill>
              <a:effectLst>
                <a:outerShdw blurRad="38100" dist="38100" dir="2700000" algn="tl">
                  <a:srgbClr val="000000"/>
                </a:outerShdw>
              </a:effectLst>
              <a:latin typeface="Century Gothic" pitchFamily="34" charset="0"/>
            </a:endParaRPr>
          </a:p>
        </p:txBody>
      </p:sp>
      <p:pic>
        <p:nvPicPr>
          <p:cNvPr id="14" name="13 Imagen"/>
          <p:cNvPicPr/>
          <p:nvPr/>
        </p:nvPicPr>
        <p:blipFill rotWithShape="1">
          <a:blip r:embed="rId3"/>
          <a:srcRect l="22449" t="14502" r="18707" b="9302"/>
          <a:stretch/>
        </p:blipFill>
        <p:spPr bwMode="auto">
          <a:xfrm>
            <a:off x="611560" y="1927021"/>
            <a:ext cx="2736304" cy="2116460"/>
          </a:xfrm>
          <a:prstGeom prst="rect">
            <a:avLst/>
          </a:prstGeom>
          <a:ln>
            <a:noFill/>
          </a:ln>
          <a:extLst>
            <a:ext uri="{53640926-AAD7-44D8-BBD7-CCE9431645EC}">
              <a14:shadowObscured xmlns:a14="http://schemas.microsoft.com/office/drawing/2010/main"/>
            </a:ext>
          </a:extLst>
        </p:spPr>
      </p:pic>
      <p:pic>
        <p:nvPicPr>
          <p:cNvPr id="1041" name="Picture 17" descr="C:\Users\Geraldine Rojas\Downloads\granj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6266" y="3465004"/>
            <a:ext cx="3120384" cy="280197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5 Conector curvado"/>
          <p:cNvCxnSpPr/>
          <p:nvPr/>
        </p:nvCxnSpPr>
        <p:spPr>
          <a:xfrm>
            <a:off x="2072242" y="2708920"/>
            <a:ext cx="1944216" cy="1512168"/>
          </a:xfrm>
          <a:prstGeom prst="curved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2" name="Picture 24" descr="arauca 2008 1 0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24307" y="3717032"/>
            <a:ext cx="2705755" cy="2028964"/>
          </a:xfrm>
          <a:prstGeom prst="rect">
            <a:avLst/>
          </a:prstGeom>
          <a:noFill/>
          <a:ln w="28575">
            <a:solidFill>
              <a:srgbClr val="663300"/>
            </a:solidFill>
            <a:miter lim="800000"/>
            <a:headEnd/>
            <a:tailEnd/>
          </a:ln>
          <a:extLst>
            <a:ext uri="{909E8E84-426E-40DD-AFC4-6F175D3DCCD1}">
              <a14:hiddenFill xmlns:a14="http://schemas.microsoft.com/office/drawing/2010/main">
                <a:solidFill>
                  <a:srgbClr val="FFFFFF"/>
                </a:solidFill>
              </a14:hiddenFill>
            </a:ext>
          </a:extLst>
        </p:spPr>
      </p:pic>
      <p:pic>
        <p:nvPicPr>
          <p:cNvPr id="1043" name="Picture 19" descr="Resultado de imagen para calor 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637" r="26002"/>
          <a:stretch/>
        </p:blipFill>
        <p:spPr bwMode="auto">
          <a:xfrm>
            <a:off x="5774746" y="1617084"/>
            <a:ext cx="1149750" cy="1091836"/>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Resultado de imagen para lluvia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4307" y="1204824"/>
            <a:ext cx="1242196" cy="1242196"/>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Resultado de imagen para villavicenci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2527" y="2228013"/>
            <a:ext cx="285750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857679"/>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4379610"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DEFINICIÓN DEL PROBLEMA</a:t>
            </a:r>
            <a:endParaRPr lang="es-CO" sz="700" b="1" u="sng" dirty="0">
              <a:solidFill>
                <a:srgbClr val="FFFFFF"/>
              </a:solidFill>
              <a:effectLst>
                <a:outerShdw blurRad="38100" dist="38100" dir="2700000" algn="tl">
                  <a:srgbClr val="000000"/>
                </a:outerShdw>
              </a:effectLst>
              <a:latin typeface="Century Gothic" pitchFamily="34" charset="0"/>
            </a:endParaRPr>
          </a:p>
        </p:txBody>
      </p:sp>
      <p:pic>
        <p:nvPicPr>
          <p:cNvPr id="19458" name="Picture 2" descr="Resultado de imagen para doh homer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2364179"/>
            <a:ext cx="1355274" cy="1592171"/>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n relacionada"/>
          <p:cNvPicPr>
            <a:picLocks noChangeAspect="1" noChangeArrowheads="1"/>
          </p:cNvPicPr>
          <p:nvPr/>
        </p:nvPicPr>
        <p:blipFill rotWithShape="1">
          <a:blip r:embed="rId4">
            <a:extLst>
              <a:ext uri="{28A0092B-C50C-407E-A947-70E740481C1C}">
                <a14:useLocalDpi xmlns:a14="http://schemas.microsoft.com/office/drawing/2010/main" val="0"/>
              </a:ext>
            </a:extLst>
          </a:blip>
          <a:srcRect l="8324" r="4746"/>
          <a:stretch/>
        </p:blipFill>
        <p:spPr bwMode="auto">
          <a:xfrm>
            <a:off x="2268346" y="3756950"/>
            <a:ext cx="2303654" cy="19928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0"/>
          <p:cNvSpPr txBox="1">
            <a:spLocks noChangeArrowheads="1"/>
          </p:cNvSpPr>
          <p:nvPr/>
        </p:nvSpPr>
        <p:spPr bwMode="auto">
          <a:xfrm>
            <a:off x="395536" y="1814131"/>
            <a:ext cx="1134653" cy="387798"/>
          </a:xfrm>
          <a:prstGeom prst="rect">
            <a:avLst/>
          </a:prstGeom>
          <a:noFill/>
          <a:ln w="9525">
            <a:noFill/>
            <a:miter lim="800000"/>
            <a:headEnd/>
            <a:tailEnd/>
          </a:ln>
          <a:effectLst/>
        </p:spPr>
        <p:txBody>
          <a:bodyPr wrap="square">
            <a:spAutoFit/>
          </a:bodyPr>
          <a:lstStyle/>
          <a:p>
            <a:pPr>
              <a:lnSpc>
                <a:spcPct val="80000"/>
              </a:lnSpc>
              <a:defRPr/>
            </a:pPr>
            <a:r>
              <a:rPr lang="es-CO" sz="2400" dirty="0">
                <a:solidFill>
                  <a:srgbClr val="FFFFFF"/>
                </a:solidFill>
                <a:effectLst>
                  <a:outerShdw blurRad="38100" dist="38100" dir="2700000" algn="tl">
                    <a:srgbClr val="000000"/>
                  </a:outerShdw>
                </a:effectLst>
                <a:latin typeface="Century Gothic" pitchFamily="34" charset="0"/>
              </a:rPr>
              <a:t>17%</a:t>
            </a:r>
            <a:endParaRPr lang="es-CO" sz="500" dirty="0">
              <a:solidFill>
                <a:srgbClr val="FFFFFF"/>
              </a:solidFill>
              <a:effectLst>
                <a:outerShdw blurRad="38100" dist="38100" dir="2700000" algn="tl">
                  <a:srgbClr val="000000"/>
                </a:outerShdw>
              </a:effectLst>
              <a:latin typeface="Century Gothic" pitchFamily="34" charset="0"/>
            </a:endParaRPr>
          </a:p>
        </p:txBody>
      </p:sp>
      <p:sp>
        <p:nvSpPr>
          <p:cNvPr id="16" name="Text Box 20"/>
          <p:cNvSpPr txBox="1">
            <a:spLocks noChangeArrowheads="1"/>
          </p:cNvSpPr>
          <p:nvPr/>
        </p:nvSpPr>
        <p:spPr bwMode="auto">
          <a:xfrm>
            <a:off x="2294233" y="1886139"/>
            <a:ext cx="1134653" cy="387798"/>
          </a:xfrm>
          <a:prstGeom prst="rect">
            <a:avLst/>
          </a:prstGeom>
          <a:noFill/>
          <a:ln w="9525">
            <a:noFill/>
            <a:miter lim="800000"/>
            <a:headEnd/>
            <a:tailEnd/>
          </a:ln>
          <a:effectLst/>
        </p:spPr>
        <p:txBody>
          <a:bodyPr wrap="square">
            <a:spAutoFit/>
          </a:bodyPr>
          <a:lstStyle/>
          <a:p>
            <a:pPr algn="r">
              <a:lnSpc>
                <a:spcPct val="80000"/>
              </a:lnSpc>
              <a:defRPr/>
            </a:pPr>
            <a:r>
              <a:rPr lang="es-CO" sz="2400" dirty="0">
                <a:solidFill>
                  <a:srgbClr val="FFFFFF"/>
                </a:solidFill>
                <a:effectLst>
                  <a:outerShdw blurRad="38100" dist="38100" dir="2700000" algn="tl">
                    <a:srgbClr val="000000"/>
                  </a:outerShdw>
                </a:effectLst>
                <a:latin typeface="Century Gothic" pitchFamily="34" charset="0"/>
              </a:rPr>
              <a:t>83%</a:t>
            </a:r>
            <a:endParaRPr lang="es-CO" sz="500" dirty="0">
              <a:solidFill>
                <a:srgbClr val="FFFFFF"/>
              </a:solidFill>
              <a:effectLst>
                <a:outerShdw blurRad="38100" dist="38100" dir="2700000" algn="tl">
                  <a:srgbClr val="000000"/>
                </a:outerShdw>
              </a:effectLst>
              <a:latin typeface="Century Gothic" pitchFamily="34" charset="0"/>
            </a:endParaRPr>
          </a:p>
        </p:txBody>
      </p:sp>
      <p:pic>
        <p:nvPicPr>
          <p:cNvPr id="19484" name="Picture 28" descr="Resultado de imagen para mapa colombia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5734" y="2797648"/>
            <a:ext cx="1925948" cy="2600839"/>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Resultado de imagen para manejo cultural del cultivo de cacao"/>
          <p:cNvPicPr>
            <a:picLocks noChangeAspect="1" noChangeArrowheads="1"/>
          </p:cNvPicPr>
          <p:nvPr/>
        </p:nvPicPr>
        <p:blipFill rotWithShape="1">
          <a:blip r:embed="rId6">
            <a:extLst>
              <a:ext uri="{28A0092B-C50C-407E-A947-70E740481C1C}">
                <a14:useLocalDpi xmlns:a14="http://schemas.microsoft.com/office/drawing/2010/main" val="0"/>
              </a:ext>
            </a:extLst>
          </a:blip>
          <a:srcRect t="12722"/>
          <a:stretch/>
        </p:blipFill>
        <p:spPr bwMode="auto">
          <a:xfrm>
            <a:off x="1261747" y="2245412"/>
            <a:ext cx="1847555" cy="1177202"/>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Imagen relacionad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566" y="1714018"/>
            <a:ext cx="1296144" cy="1296144"/>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Resultado de imagen para calendario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94651" y="1906187"/>
            <a:ext cx="1694841" cy="1694841"/>
          </a:xfrm>
          <a:prstGeom prst="rect">
            <a:avLst/>
          </a:prstGeom>
          <a:noFill/>
          <a:extLst>
            <a:ext uri="{909E8E84-426E-40DD-AFC4-6F175D3DCCD1}">
              <a14:hiddenFill xmlns:a14="http://schemas.microsoft.com/office/drawing/2010/main">
                <a:solidFill>
                  <a:srgbClr val="FFFFFF"/>
                </a:solidFill>
              </a14:hiddenFill>
            </a:ext>
          </a:extLst>
        </p:spPr>
      </p:pic>
      <p:pic>
        <p:nvPicPr>
          <p:cNvPr id="19474" name="Picture 18" descr="Resultado de imagen para ciclo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11930" y="1096866"/>
            <a:ext cx="1873675" cy="1873675"/>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Imagen relacionad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18038" y="2136335"/>
            <a:ext cx="661313" cy="661313"/>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descr="Imagen relacionada"/>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1506"/>
          <a:stretch/>
        </p:blipFill>
        <p:spPr bwMode="auto">
          <a:xfrm>
            <a:off x="6432105" y="1697979"/>
            <a:ext cx="771443" cy="764671"/>
          </a:xfrm>
          <a:prstGeom prst="rect">
            <a:avLst/>
          </a:prstGeom>
          <a:noFill/>
          <a:extLst>
            <a:ext uri="{909E8E84-426E-40DD-AFC4-6F175D3DCCD1}">
              <a14:hiddenFill xmlns:a14="http://schemas.microsoft.com/office/drawing/2010/main">
                <a:solidFill>
                  <a:srgbClr val="FFFFFF"/>
                </a:solidFill>
              </a14:hiddenFill>
            </a:ext>
          </a:extLst>
        </p:spPr>
      </p:pic>
      <p:pic>
        <p:nvPicPr>
          <p:cNvPr id="19480" name="Picture 24" descr="Resultado de imagen para investigacion 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0845" y="3908494"/>
            <a:ext cx="1841260" cy="1841261"/>
          </a:xfrm>
          <a:prstGeom prst="rect">
            <a:avLst/>
          </a:prstGeom>
          <a:noFill/>
          <a:extLst>
            <a:ext uri="{909E8E84-426E-40DD-AFC4-6F175D3DCCD1}">
              <a14:hiddenFill xmlns:a14="http://schemas.microsoft.com/office/drawing/2010/main">
                <a:solidFill>
                  <a:srgbClr val="FFFFFF"/>
                </a:solidFill>
              </a14:hiddenFill>
            </a:ext>
          </a:extLst>
        </p:spPr>
      </p:pic>
      <p:pic>
        <p:nvPicPr>
          <p:cNvPr id="19482" name="Picture 26" descr="Resultado de imagen para plant icon 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20072" y="4309595"/>
            <a:ext cx="1495669" cy="1495669"/>
          </a:xfrm>
          <a:prstGeom prst="rect">
            <a:avLst/>
          </a:prstGeom>
          <a:noFill/>
          <a:extLst>
            <a:ext uri="{909E8E84-426E-40DD-AFC4-6F175D3DCCD1}">
              <a14:hiddenFill xmlns:a14="http://schemas.microsoft.com/office/drawing/2010/main">
                <a:solidFill>
                  <a:srgbClr val="FFFFFF"/>
                </a:solidFill>
              </a14:hiddenFill>
            </a:ext>
          </a:extLst>
        </p:spPr>
      </p:pic>
      <p:pic>
        <p:nvPicPr>
          <p:cNvPr id="19486" name="Picture 30" descr="Resultado de imagen para monedas 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33553" y="4503653"/>
            <a:ext cx="1038847" cy="108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6215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4379610" cy="486287"/>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JUSTIFICACIÓN</a:t>
            </a:r>
            <a:endParaRPr lang="es-CO" sz="700" b="1" u="sng" dirty="0">
              <a:solidFill>
                <a:srgbClr val="FFFFFF"/>
              </a:solidFill>
              <a:effectLst>
                <a:outerShdw blurRad="38100" dist="38100" dir="2700000" algn="tl">
                  <a:srgbClr val="000000"/>
                </a:outerShdw>
              </a:effectLst>
              <a:latin typeface="Century Gothic" pitchFamily="34" charset="0"/>
            </a:endParaRPr>
          </a:p>
        </p:txBody>
      </p:sp>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529" y="5082423"/>
            <a:ext cx="1817313" cy="956480"/>
          </a:xfrm>
          <a:prstGeom prst="rect">
            <a:avLst/>
          </a:prstGeom>
        </p:spPr>
      </p:pic>
      <p:pic>
        <p:nvPicPr>
          <p:cNvPr id="1026" name="Picture 2" descr="Imagen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7448" y="3536028"/>
            <a:ext cx="1345772" cy="134577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n para perdida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494808">
            <a:off x="6588223" y="2381446"/>
            <a:ext cx="1586830" cy="15868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unillano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159" y="1484784"/>
            <a:ext cx="2758960" cy="8966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n para prohibited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16216" y="2322952"/>
            <a:ext cx="1748292" cy="17541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Moniliophthora roreri"/>
          <p:cNvPicPr>
            <a:picLocks noChangeAspect="1" noChangeArrowheads="1"/>
          </p:cNvPicPr>
          <p:nvPr/>
        </p:nvPicPr>
        <p:blipFill rotWithShape="1">
          <a:blip r:embed="rId8">
            <a:extLst>
              <a:ext uri="{28A0092B-C50C-407E-A947-70E740481C1C}">
                <a14:useLocalDpi xmlns:a14="http://schemas.microsoft.com/office/drawing/2010/main" val="0"/>
              </a:ext>
            </a:extLst>
          </a:blip>
          <a:srcRect t="1" r="8509" b="2422"/>
          <a:stretch/>
        </p:blipFill>
        <p:spPr bwMode="auto">
          <a:xfrm>
            <a:off x="1763688" y="2518054"/>
            <a:ext cx="1512168" cy="24371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n relacionad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90291" y="1261428"/>
            <a:ext cx="1343374" cy="13433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para question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760957">
            <a:off x="6609590" y="833267"/>
            <a:ext cx="1544097" cy="10221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para warning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431978">
            <a:off x="908857" y="4009478"/>
            <a:ext cx="1110339" cy="1110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44649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pic>
        <p:nvPicPr>
          <p:cNvPr id="20496" name="Picture 16" descr="Resultado de imagen para cacao animado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747" y="2056930"/>
            <a:ext cx="2164157" cy="2164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20"/>
          <p:cNvSpPr txBox="1">
            <a:spLocks noChangeArrowheads="1"/>
          </p:cNvSpPr>
          <p:nvPr/>
        </p:nvSpPr>
        <p:spPr bwMode="auto">
          <a:xfrm>
            <a:off x="755576" y="764704"/>
            <a:ext cx="4379610"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OBJETIVOS DEL ESTUDIO</a:t>
            </a:r>
            <a:endParaRPr lang="es-CO" sz="700" b="1" u="sng" dirty="0">
              <a:solidFill>
                <a:srgbClr val="FFFFFF"/>
              </a:solidFill>
              <a:effectLst>
                <a:outerShdw blurRad="38100" dist="38100" dir="2700000" algn="tl">
                  <a:srgbClr val="000000"/>
                </a:outerShdw>
              </a:effectLst>
              <a:latin typeface="Century Gothic" pitchFamily="34" charset="0"/>
            </a:endParaRPr>
          </a:p>
        </p:txBody>
      </p:sp>
      <p:sp>
        <p:nvSpPr>
          <p:cNvPr id="8" name="7 Rectángulo"/>
          <p:cNvSpPr/>
          <p:nvPr/>
        </p:nvSpPr>
        <p:spPr>
          <a:xfrm>
            <a:off x="5376125" y="4607048"/>
            <a:ext cx="438254" cy="400110"/>
          </a:xfrm>
          <a:prstGeom prst="rect">
            <a:avLst/>
          </a:prstGeom>
        </p:spPr>
        <p:txBody>
          <a:bodyPr wrap="square">
            <a:spAutoFit/>
          </a:bodyPr>
          <a:lstStyle/>
          <a:p>
            <a:r>
              <a:rPr lang="es-CO" sz="2000" b="1" dirty="0">
                <a:latin typeface="Century Gothic" pitchFamily="34" charset="0"/>
              </a:rPr>
              <a:t>5. </a:t>
            </a:r>
          </a:p>
        </p:txBody>
      </p:sp>
      <p:pic>
        <p:nvPicPr>
          <p:cNvPr id="16388" name="Picture 4" descr="Resultado de imagen para checklist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12435">
            <a:off x="6617361" y="1746089"/>
            <a:ext cx="1905660" cy="190566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Imagen relacionad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608" y="1916832"/>
            <a:ext cx="1241728" cy="1266352"/>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747740" y="1984136"/>
            <a:ext cx="401072" cy="400110"/>
          </a:xfrm>
          <a:prstGeom prst="rect">
            <a:avLst/>
          </a:prstGeom>
          <a:noFill/>
        </p:spPr>
        <p:txBody>
          <a:bodyPr wrap="none" rtlCol="0">
            <a:spAutoFit/>
          </a:bodyPr>
          <a:lstStyle/>
          <a:p>
            <a:r>
              <a:rPr lang="es-CO" sz="2000" b="1" dirty="0">
                <a:latin typeface="Century Gothic" pitchFamily="34" charset="0"/>
              </a:rPr>
              <a:t>1.</a:t>
            </a:r>
          </a:p>
        </p:txBody>
      </p:sp>
      <p:sp>
        <p:nvSpPr>
          <p:cNvPr id="13" name="12 CuadroTexto"/>
          <p:cNvSpPr txBox="1"/>
          <p:nvPr/>
        </p:nvSpPr>
        <p:spPr>
          <a:xfrm>
            <a:off x="6516216" y="1984136"/>
            <a:ext cx="401072" cy="400110"/>
          </a:xfrm>
          <a:prstGeom prst="rect">
            <a:avLst/>
          </a:prstGeom>
          <a:noFill/>
        </p:spPr>
        <p:txBody>
          <a:bodyPr wrap="none" rtlCol="0">
            <a:spAutoFit/>
          </a:bodyPr>
          <a:lstStyle/>
          <a:p>
            <a:r>
              <a:rPr lang="es-CO" sz="2000" b="1" dirty="0">
                <a:latin typeface="Century Gothic" pitchFamily="34" charset="0"/>
              </a:rPr>
              <a:t>3.</a:t>
            </a:r>
          </a:p>
        </p:txBody>
      </p:sp>
      <p:sp>
        <p:nvSpPr>
          <p:cNvPr id="15" name="14 CuadroTexto"/>
          <p:cNvSpPr txBox="1"/>
          <p:nvPr/>
        </p:nvSpPr>
        <p:spPr>
          <a:xfrm>
            <a:off x="3671312" y="1984136"/>
            <a:ext cx="401072" cy="400110"/>
          </a:xfrm>
          <a:prstGeom prst="rect">
            <a:avLst/>
          </a:prstGeom>
          <a:noFill/>
        </p:spPr>
        <p:txBody>
          <a:bodyPr wrap="none" rtlCol="0">
            <a:spAutoFit/>
          </a:bodyPr>
          <a:lstStyle/>
          <a:p>
            <a:r>
              <a:rPr lang="es-CO" sz="2000" b="1" dirty="0">
                <a:latin typeface="Century Gothic" pitchFamily="34" charset="0"/>
              </a:rPr>
              <a:t>2.</a:t>
            </a:r>
          </a:p>
        </p:txBody>
      </p:sp>
      <p:pic>
        <p:nvPicPr>
          <p:cNvPr id="20504" name="Picture 24" descr="Resultado de imagen para computer ic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41475" y="1831289"/>
            <a:ext cx="1956069" cy="1956070"/>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Resultado de imagen para contagio png"/>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380920" y="2128332"/>
            <a:ext cx="1149999" cy="1119675"/>
          </a:xfrm>
          <a:prstGeom prst="rect">
            <a:avLst/>
          </a:prstGeom>
          <a:noFill/>
          <a:extLst>
            <a:ext uri="{909E8E84-426E-40DD-AFC4-6F175D3DCCD1}">
              <a14:hiddenFill xmlns:a14="http://schemas.microsoft.com/office/drawing/2010/main">
                <a:solidFill>
                  <a:srgbClr val="FFFFFF"/>
                </a:solidFill>
              </a14:hiddenFill>
            </a:ext>
          </a:extLst>
        </p:spPr>
      </p:pic>
      <p:pic>
        <p:nvPicPr>
          <p:cNvPr id="20494" name="Picture 14" descr="Imagen relacionada"/>
          <p:cNvPicPr>
            <a:picLocks noChangeAspect="1" noChangeArrowheads="1"/>
          </p:cNvPicPr>
          <p:nvPr/>
        </p:nvPicPr>
        <p:blipFill rotWithShape="1">
          <a:blip r:embed="rId9">
            <a:extLst>
              <a:ext uri="{28A0092B-C50C-407E-A947-70E740481C1C}">
                <a14:useLocalDpi xmlns:a14="http://schemas.microsoft.com/office/drawing/2010/main" val="0"/>
              </a:ext>
            </a:extLst>
          </a:blip>
          <a:srcRect l="8103" r="20790"/>
          <a:stretch/>
        </p:blipFill>
        <p:spPr bwMode="auto">
          <a:xfrm>
            <a:off x="5912947" y="4221088"/>
            <a:ext cx="2008682" cy="1591329"/>
          </a:xfrm>
          <a:prstGeom prst="rect">
            <a:avLst/>
          </a:prstGeom>
          <a:noFill/>
          <a:extLst>
            <a:ext uri="{909E8E84-426E-40DD-AFC4-6F175D3DCCD1}">
              <a14:hiddenFill xmlns:a14="http://schemas.microsoft.com/office/drawing/2010/main">
                <a:solidFill>
                  <a:srgbClr val="FFFFFF"/>
                </a:solidFill>
              </a14:hiddenFill>
            </a:ext>
          </a:extLst>
        </p:spPr>
      </p:pic>
      <p:pic>
        <p:nvPicPr>
          <p:cNvPr id="20502" name="Picture 22" descr="Resultado de imagen para toma de decisiones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3728" y="4060132"/>
            <a:ext cx="2543755" cy="1894052"/>
          </a:xfrm>
          <a:prstGeom prst="rect">
            <a:avLst/>
          </a:prstGeom>
          <a:noFill/>
          <a:extLst>
            <a:ext uri="{909E8E84-426E-40DD-AFC4-6F175D3DCCD1}">
              <a14:hiddenFill xmlns:a14="http://schemas.microsoft.com/office/drawing/2010/main">
                <a:solidFill>
                  <a:srgbClr val="FFFFFF"/>
                </a:solidFill>
              </a14:hiddenFill>
            </a:ext>
          </a:extLst>
        </p:spPr>
      </p:pic>
      <p:sp>
        <p:nvSpPr>
          <p:cNvPr id="23" name="22 CuadroTexto"/>
          <p:cNvSpPr txBox="1"/>
          <p:nvPr/>
        </p:nvSpPr>
        <p:spPr>
          <a:xfrm>
            <a:off x="1543747" y="4607048"/>
            <a:ext cx="401072" cy="400110"/>
          </a:xfrm>
          <a:prstGeom prst="rect">
            <a:avLst/>
          </a:prstGeom>
          <a:noFill/>
        </p:spPr>
        <p:txBody>
          <a:bodyPr wrap="none" rtlCol="0">
            <a:spAutoFit/>
          </a:bodyPr>
          <a:lstStyle/>
          <a:p>
            <a:r>
              <a:rPr lang="es-CO" sz="2000" b="1" dirty="0">
                <a:latin typeface="Century Gothic" pitchFamily="34" charset="0"/>
              </a:rPr>
              <a:t>4.</a:t>
            </a:r>
          </a:p>
        </p:txBody>
      </p:sp>
    </p:spTree>
    <p:extLst>
      <p:ext uri="{BB962C8B-B14F-4D97-AF65-F5344CB8AC3E}">
        <p14:creationId xmlns:p14="http://schemas.microsoft.com/office/powerpoint/2010/main" val="29407585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6048672"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PREGUNTAS ESPECÍFICAS A SER RESPONDIDAS</a:t>
            </a:r>
            <a:endParaRPr lang="es-CO" sz="700" b="1" u="sng" dirty="0">
              <a:solidFill>
                <a:srgbClr val="FFFFFF"/>
              </a:solidFill>
              <a:effectLst>
                <a:outerShdw blurRad="38100" dist="38100" dir="2700000" algn="tl">
                  <a:srgbClr val="000000"/>
                </a:outerShdw>
              </a:effectLst>
              <a:latin typeface="Century Gothic" pitchFamily="34" charset="0"/>
            </a:endParaRPr>
          </a:p>
        </p:txBody>
      </p:sp>
      <p:pic>
        <p:nvPicPr>
          <p:cNvPr id="15364"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4238" y="4208084"/>
            <a:ext cx="792088" cy="792088"/>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Resultado de imagen para dice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0185" y="4179544"/>
            <a:ext cx="1929727" cy="192972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Resultado de imagen para percent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50282" y="4508765"/>
            <a:ext cx="1608485" cy="160848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Imagen relacionad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5" name="AutoShape 4" descr="Imagen relacionad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6" descr="Imagen relacionad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AutoShape 8" descr="Imagen relacionada"/>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cxnSp>
        <p:nvCxnSpPr>
          <p:cNvPr id="9" name="8 Conector recto"/>
          <p:cNvCxnSpPr/>
          <p:nvPr/>
        </p:nvCxnSpPr>
        <p:spPr>
          <a:xfrm>
            <a:off x="4644008" y="1644945"/>
            <a:ext cx="0" cy="46249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1479957" y="3933056"/>
            <a:ext cx="6328102"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4786" y="1948937"/>
            <a:ext cx="1663981" cy="1663981"/>
          </a:xfrm>
          <a:prstGeom prst="rect">
            <a:avLst/>
          </a:prstGeom>
          <a:noFill/>
          <a:extLst>
            <a:ext uri="{909E8E84-426E-40DD-AFC4-6F175D3DCCD1}">
              <a14:hiddenFill xmlns:a14="http://schemas.microsoft.com/office/drawing/2010/main">
                <a:solidFill>
                  <a:srgbClr val="FFFFFF"/>
                </a:solidFill>
              </a14:hiddenFill>
            </a:ext>
          </a:extLst>
        </p:spPr>
      </p:pic>
      <p:pic>
        <p:nvPicPr>
          <p:cNvPr id="21516" name="Picture 1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7338" y="1307361"/>
            <a:ext cx="2947133" cy="2947134"/>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descr="Resultado de imagen para virus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29577" y="4254495"/>
            <a:ext cx="617466" cy="6498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sultado de imagen para virus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84513" y="4081980"/>
            <a:ext cx="617466" cy="6498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Resultado de imagen para virus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31216" y="5002320"/>
            <a:ext cx="617466" cy="64983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Resultado de imagen para virus 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47043" y="5620049"/>
            <a:ext cx="617466" cy="64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926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4379610"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MEDIDAS DE DESEMPEÑO</a:t>
            </a:r>
            <a:endParaRPr lang="es-CO" sz="700" b="1" u="sng" dirty="0">
              <a:solidFill>
                <a:srgbClr val="FFFFFF"/>
              </a:solidFill>
              <a:effectLst>
                <a:outerShdw blurRad="38100" dist="38100" dir="2700000" algn="tl">
                  <a:srgbClr val="000000"/>
                </a:outerShdw>
              </a:effectLst>
              <a:latin typeface="Century Gothic" pitchFamily="34" charset="0"/>
            </a:endParaRPr>
          </a:p>
        </p:txBody>
      </p:sp>
      <p:pic>
        <p:nvPicPr>
          <p:cNvPr id="4" name="Picture 18" descr="Resultado de imagen para cacao moniliasis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0422" y="4053941"/>
            <a:ext cx="1422417" cy="1011314"/>
          </a:xfrm>
          <a:prstGeom prst="ellipse">
            <a:avLst/>
          </a:prstGeom>
          <a:ln w="3175"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 name="Picture 16" descr="Resultado de imagen para frutos caca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730" y="3997805"/>
            <a:ext cx="1136256" cy="1136256"/>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4364773" y="4297988"/>
            <a:ext cx="622286" cy="523220"/>
          </a:xfrm>
          <a:prstGeom prst="rect">
            <a:avLst/>
          </a:prstGeom>
          <a:noFill/>
        </p:spPr>
        <p:txBody>
          <a:bodyPr wrap="none" rtlCol="0">
            <a:spAutoFit/>
          </a:bodyPr>
          <a:lstStyle/>
          <a:p>
            <a:r>
              <a:rPr lang="es-CO" sz="2800" b="1" dirty="0">
                <a:latin typeface="Century Gothic" pitchFamily="34" charset="0"/>
              </a:rPr>
              <a:t>VS</a:t>
            </a:r>
          </a:p>
        </p:txBody>
      </p:sp>
      <p:sp>
        <p:nvSpPr>
          <p:cNvPr id="8" name="7 Rectángulo redondeado"/>
          <p:cNvSpPr/>
          <p:nvPr/>
        </p:nvSpPr>
        <p:spPr>
          <a:xfrm>
            <a:off x="1030730" y="1977728"/>
            <a:ext cx="2965206" cy="132647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CO" dirty="0">
                <a:latin typeface="Century Gothic" pitchFamily="34" charset="0"/>
              </a:rPr>
              <a:t>Porcentaje de frutos sanos vs frutos enfermos al terminar la simulación.</a:t>
            </a:r>
          </a:p>
        </p:txBody>
      </p:sp>
      <p:sp>
        <p:nvSpPr>
          <p:cNvPr id="9" name="8 Rectángulo redondeado"/>
          <p:cNvSpPr/>
          <p:nvPr/>
        </p:nvSpPr>
        <p:spPr>
          <a:xfrm>
            <a:off x="5135186" y="1977727"/>
            <a:ext cx="2965206" cy="132647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CO" dirty="0">
                <a:latin typeface="Century Gothic" pitchFamily="34" charset="0"/>
              </a:rPr>
              <a:t>Potencial de infección mes a mes.</a:t>
            </a:r>
          </a:p>
        </p:txBody>
      </p:sp>
    </p:spTree>
    <p:extLst>
      <p:ext uri="{BB962C8B-B14F-4D97-AF65-F5344CB8AC3E}">
        <p14:creationId xmlns:p14="http://schemas.microsoft.com/office/powerpoint/2010/main" val="302504614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2555">
            <a:alpha val="85490"/>
          </a:srgbClr>
        </a:solidFill>
        <a:effectLst/>
      </p:bgPr>
    </p:bg>
    <p:spTree>
      <p:nvGrpSpPr>
        <p:cNvPr id="1" name=""/>
        <p:cNvGrpSpPr/>
        <p:nvPr/>
      </p:nvGrpSpPr>
      <p:grpSpPr>
        <a:xfrm>
          <a:off x="0" y="0"/>
          <a:ext cx="0" cy="0"/>
          <a:chOff x="0" y="0"/>
          <a:chExt cx="0" cy="0"/>
        </a:xfrm>
      </p:grpSpPr>
      <p:sp>
        <p:nvSpPr>
          <p:cNvPr id="3" name="Text Box 20"/>
          <p:cNvSpPr txBox="1">
            <a:spLocks noChangeArrowheads="1"/>
          </p:cNvSpPr>
          <p:nvPr/>
        </p:nvSpPr>
        <p:spPr bwMode="auto">
          <a:xfrm>
            <a:off x="755576" y="764704"/>
            <a:ext cx="5544616" cy="880241"/>
          </a:xfrm>
          <a:prstGeom prst="rect">
            <a:avLst/>
          </a:prstGeom>
          <a:noFill/>
          <a:ln w="9525">
            <a:noFill/>
            <a:miter lim="800000"/>
            <a:headEnd/>
            <a:tailEnd/>
          </a:ln>
          <a:effectLst/>
        </p:spPr>
        <p:txBody>
          <a:bodyPr wrap="square">
            <a:spAutoFit/>
          </a:bodyPr>
          <a:lstStyle/>
          <a:p>
            <a:pPr>
              <a:lnSpc>
                <a:spcPct val="80000"/>
              </a:lnSpc>
              <a:defRPr/>
            </a:pPr>
            <a:r>
              <a:rPr lang="es-CO" sz="3200" b="1" u="sng" dirty="0">
                <a:solidFill>
                  <a:srgbClr val="FFFFFF"/>
                </a:solidFill>
                <a:effectLst>
                  <a:outerShdw blurRad="38100" dist="38100" dir="2700000" algn="tl">
                    <a:srgbClr val="000000"/>
                  </a:outerShdw>
                </a:effectLst>
                <a:latin typeface="Century Gothic" pitchFamily="34" charset="0"/>
              </a:rPr>
              <a:t>ALCANCE Y SUPUESTOS DEL SISTEMA</a:t>
            </a:r>
            <a:endParaRPr lang="es-CO" sz="700" b="1" u="sng" dirty="0">
              <a:solidFill>
                <a:srgbClr val="FFFFFF"/>
              </a:solidFill>
              <a:effectLst>
                <a:outerShdw blurRad="38100" dist="38100" dir="2700000" algn="tl">
                  <a:srgbClr val="000000"/>
                </a:outerShdw>
              </a:effectLst>
              <a:latin typeface="Century Gothic" pitchFamily="34" charset="0"/>
            </a:endParaRPr>
          </a:p>
        </p:txBody>
      </p:sp>
      <p:graphicFrame>
        <p:nvGraphicFramePr>
          <p:cNvPr id="4" name="3 Diagrama"/>
          <p:cNvGraphicFramePr/>
          <p:nvPr>
            <p:extLst>
              <p:ext uri="{D42A27DB-BD31-4B8C-83A1-F6EECF244321}">
                <p14:modId xmlns:p14="http://schemas.microsoft.com/office/powerpoint/2010/main" val="2459277534"/>
              </p:ext>
            </p:extLst>
          </p:nvPr>
        </p:nvGraphicFramePr>
        <p:xfrm>
          <a:off x="755576" y="1492855"/>
          <a:ext cx="7488832" cy="5032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472276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theme/theme1.xml><?xml version="1.0" encoding="utf-8"?>
<a:theme xmlns:a="http://schemas.openxmlformats.org/drawingml/2006/main" name="Técnico">
  <a:themeElements>
    <a:clrScheme name="Técnico">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écnico">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écnico">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1715</TotalTime>
  <Words>1635</Words>
  <Application>Microsoft Office PowerPoint</Application>
  <PresentationFormat>On-screen Show (4:3)</PresentationFormat>
  <Paragraphs>203</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Franklin Gothic Book</vt:lpstr>
      <vt:lpstr>Wingdings 2</vt:lpstr>
      <vt:lpstr>Técnico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Geraldine Rojas</dc:creator>
  <cp:lastModifiedBy>Andrés Linares</cp:lastModifiedBy>
  <cp:revision>64</cp:revision>
  <dcterms:created xsi:type="dcterms:W3CDTF">2019-03-16T20:51:39Z</dcterms:created>
  <dcterms:modified xsi:type="dcterms:W3CDTF">2019-03-18T14:20:59Z</dcterms:modified>
</cp:coreProperties>
</file>